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69.xml" ContentType="application/vnd.openxmlformats-officedocument.presentationml.slide+xml"/>
  <Override PartName="/ppt/tableStyles.xml" ContentType="application/vnd.openxmlformats-officedocument.presentationml.tableStyles+xml"/>
  <Override PartName="/ppt/slides/slide147.xml" ContentType="application/vnd.openxmlformats-officedocument.presentationml.slide+xml"/>
  <Override PartName="/ppt/slides/slide158.xml" ContentType="application/vnd.openxmlformats-officedocument.presentationml.slide+xml"/>
  <Override PartName="/ppt/slides/slide194.xml" ContentType="application/vnd.openxmlformats-officedocument.presentationml.slide+xml"/>
  <Override PartName="/ppt/slides/slide99.xml" ContentType="application/vnd.openxmlformats-officedocument.presentationml.slide+xml"/>
  <Override PartName="/ppt/slides/slide136.xml" ContentType="application/vnd.openxmlformats-officedocument.presentationml.slide+xml"/>
  <Override PartName="/ppt/slides/slide183.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72.xml" ContentType="application/vnd.openxmlformats-officedocument.presentationml.slide+xml"/>
  <Override PartName="/ppt/slides/slide190.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s/slide199.xml" ContentType="application/vnd.openxmlformats-officedocument.presentationml.slide+xml"/>
  <Override PartName="/ppt/slides/slide204.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188.xml" ContentType="application/vnd.openxmlformats-officedocument.presentationml.slide+xml"/>
  <Override PartName="/ppt/slides/slide119.xml" ContentType="application/vnd.openxmlformats-officedocument.presentationml.slide+xml"/>
  <Override PartName="/ppt/slides/slide148.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s/slide195.xml" ContentType="application/vnd.openxmlformats-officedocument.presentationml.slide+xml"/>
  <Override PartName="/ppt/slides/slide20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slides/slide162.xml" ContentType="application/vnd.openxmlformats-officedocument.presentationml.slide+xml"/>
  <Override PartName="/ppt/slides/slide191.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s/slide180.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89.xml" ContentType="application/vnd.openxmlformats-officedocument.presentationml.slide+xml"/>
  <Override PartName="/ppt/slides/slide205.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78.xml" ContentType="application/vnd.openxmlformats-officedocument.presentationml.slide+xml"/>
  <Override PartName="/ppt/slides/slide196.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167.xml" ContentType="application/vnd.openxmlformats-officedocument.presentationml.slide+xml"/>
  <Override PartName="/ppt/slides/slide185.xml" ContentType="application/vnd.openxmlformats-officedocument.presentationml.slide+xml"/>
  <Override PartName="/ppt/slides/slide201.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74.xml" ContentType="application/vnd.openxmlformats-officedocument.presentationml.slide+xml"/>
  <Override PartName="/ppt/slides/slide192.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s/slide181.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s/slide206.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68.xml" ContentType="application/vnd.openxmlformats-officedocument.presentationml.slide+xml"/>
  <Override PartName="/ppt/slides/slide179.xml" ContentType="application/vnd.openxmlformats-officedocument.presentationml.slide+xml"/>
  <Override PartName="/ppt/slides/slide197.xml" ContentType="application/vnd.openxmlformats-officedocument.presentationml.slide+xml"/>
  <Override PartName="/ppt/slides/slide202.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186.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193.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87.xml" ContentType="application/vnd.openxmlformats-officedocument.presentationml.slide+xml"/>
  <Override PartName="/ppt/slides/slide198.xml" ContentType="application/vnd.openxmlformats-officedocument.presentationml.slide+xml"/>
  <Override PartName="/ppt/slides/slide203.xml" ContentType="application/vnd.openxmlformats-officedocument.presentationml.slide+xml"/>
  <Override PartName="/ppt/slides/slide129.xml" ContentType="application/vnd.openxmlformats-officedocument.presentationml.slide+xml"/>
  <Override PartName="/ppt/slides/slide176.xml" ContentType="application/vnd.openxmlformats-officedocument.presentationml.slide+xml"/>
  <Override PartName="/ppt/slides/slide118.xml" ContentType="application/vnd.openxmlformats-officedocument.presentationml.slide+xml"/>
  <Override PartName="/ppt/slides/slide165.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9" r:id="rId21"/>
    <p:sldId id="280" r:id="rId22"/>
    <p:sldId id="281" r:id="rId23"/>
    <p:sldId id="282" r:id="rId24"/>
    <p:sldId id="276" r:id="rId25"/>
    <p:sldId id="283" r:id="rId26"/>
    <p:sldId id="277" r:id="rId27"/>
    <p:sldId id="284" r:id="rId28"/>
    <p:sldId id="285" r:id="rId29"/>
    <p:sldId id="286" r:id="rId30"/>
    <p:sldId id="278" r:id="rId31"/>
    <p:sldId id="274"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51" r:id="rId69"/>
    <p:sldId id="352" r:id="rId70"/>
    <p:sldId id="353" r:id="rId71"/>
    <p:sldId id="354" r:id="rId72"/>
    <p:sldId id="355" r:id="rId73"/>
    <p:sldId id="323" r:id="rId74"/>
    <p:sldId id="324" r:id="rId75"/>
    <p:sldId id="325" r:id="rId76"/>
    <p:sldId id="326" r:id="rId77"/>
    <p:sldId id="327" r:id="rId78"/>
    <p:sldId id="328" r:id="rId79"/>
    <p:sldId id="329" r:id="rId80"/>
    <p:sldId id="330" r:id="rId81"/>
    <p:sldId id="331" r:id="rId82"/>
    <p:sldId id="332" r:id="rId83"/>
    <p:sldId id="333" r:id="rId84"/>
    <p:sldId id="334" r:id="rId85"/>
    <p:sldId id="335" r:id="rId86"/>
    <p:sldId id="336" r:id="rId87"/>
    <p:sldId id="337" r:id="rId88"/>
    <p:sldId id="338" r:id="rId89"/>
    <p:sldId id="339" r:id="rId90"/>
    <p:sldId id="340" r:id="rId91"/>
    <p:sldId id="341" r:id="rId92"/>
    <p:sldId id="342" r:id="rId93"/>
    <p:sldId id="343" r:id="rId94"/>
    <p:sldId id="344" r:id="rId95"/>
    <p:sldId id="345" r:id="rId96"/>
    <p:sldId id="346" r:id="rId97"/>
    <p:sldId id="347" r:id="rId98"/>
    <p:sldId id="348" r:id="rId99"/>
    <p:sldId id="349" r:id="rId100"/>
    <p:sldId id="350"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 id="391" r:id="rId137"/>
    <p:sldId id="392" r:id="rId138"/>
    <p:sldId id="393" r:id="rId139"/>
    <p:sldId id="394" r:id="rId140"/>
    <p:sldId id="395" r:id="rId141"/>
    <p:sldId id="396" r:id="rId142"/>
    <p:sldId id="397" r:id="rId143"/>
    <p:sldId id="398" r:id="rId144"/>
    <p:sldId id="399" r:id="rId145"/>
    <p:sldId id="404" r:id="rId146"/>
    <p:sldId id="400" r:id="rId147"/>
    <p:sldId id="401" r:id="rId148"/>
    <p:sldId id="402" r:id="rId149"/>
    <p:sldId id="403" r:id="rId150"/>
    <p:sldId id="405" r:id="rId151"/>
    <p:sldId id="406" r:id="rId152"/>
    <p:sldId id="407" r:id="rId153"/>
    <p:sldId id="408" r:id="rId154"/>
    <p:sldId id="409" r:id="rId155"/>
    <p:sldId id="410" r:id="rId156"/>
    <p:sldId id="411" r:id="rId157"/>
    <p:sldId id="413" r:id="rId158"/>
    <p:sldId id="414" r:id="rId159"/>
    <p:sldId id="415" r:id="rId160"/>
    <p:sldId id="412" r:id="rId161"/>
    <p:sldId id="416" r:id="rId162"/>
    <p:sldId id="417" r:id="rId163"/>
    <p:sldId id="418" r:id="rId164"/>
    <p:sldId id="419" r:id="rId165"/>
    <p:sldId id="420" r:id="rId166"/>
    <p:sldId id="421" r:id="rId167"/>
    <p:sldId id="422" r:id="rId168"/>
    <p:sldId id="423" r:id="rId169"/>
    <p:sldId id="424" r:id="rId170"/>
    <p:sldId id="425" r:id="rId171"/>
    <p:sldId id="426" r:id="rId172"/>
    <p:sldId id="427" r:id="rId173"/>
    <p:sldId id="428" r:id="rId174"/>
    <p:sldId id="429" r:id="rId175"/>
    <p:sldId id="430" r:id="rId176"/>
    <p:sldId id="431" r:id="rId177"/>
    <p:sldId id="432" r:id="rId178"/>
    <p:sldId id="433" r:id="rId179"/>
    <p:sldId id="434" r:id="rId180"/>
    <p:sldId id="435" r:id="rId181"/>
    <p:sldId id="436" r:id="rId182"/>
    <p:sldId id="437" r:id="rId183"/>
    <p:sldId id="438" r:id="rId184"/>
    <p:sldId id="439" r:id="rId185"/>
    <p:sldId id="440" r:id="rId186"/>
    <p:sldId id="441" r:id="rId187"/>
    <p:sldId id="442" r:id="rId188"/>
    <p:sldId id="443" r:id="rId189"/>
    <p:sldId id="444" r:id="rId190"/>
    <p:sldId id="445" r:id="rId191"/>
    <p:sldId id="446" r:id="rId192"/>
    <p:sldId id="447" r:id="rId193"/>
    <p:sldId id="448" r:id="rId194"/>
    <p:sldId id="449" r:id="rId195"/>
    <p:sldId id="450" r:id="rId196"/>
    <p:sldId id="451" r:id="rId197"/>
    <p:sldId id="452" r:id="rId198"/>
    <p:sldId id="453" r:id="rId199"/>
    <p:sldId id="454" r:id="rId200"/>
    <p:sldId id="455" r:id="rId201"/>
    <p:sldId id="456" r:id="rId202"/>
    <p:sldId id="457" r:id="rId203"/>
    <p:sldId id="458" r:id="rId204"/>
    <p:sldId id="459" r:id="rId205"/>
    <p:sldId id="460" r:id="rId206"/>
    <p:sldId id="461" r:id="rId20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11" Type="http://schemas.openxmlformats.org/officeDocument/2006/relationships/tableStyles" Target="tableStyle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slide" Target="slides/slide205.xml"/><Relationship Id="rId201" Type="http://schemas.openxmlformats.org/officeDocument/2006/relationships/slide" Target="slides/slide200.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viewProps" Target="viewProps.xml"/><Relationship Id="rId190" Type="http://schemas.openxmlformats.org/officeDocument/2006/relationships/slide" Target="slides/slide189.xml"/><Relationship Id="rId204" Type="http://schemas.openxmlformats.org/officeDocument/2006/relationships/slide" Target="slides/slide203.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theme" Target="theme/theme1.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Başlık"/>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BA71FE8F-337A-4694-8303-92DBDD02D433}" type="datetimeFigureOut">
              <a:rPr lang="tr-TR" smtClean="0"/>
              <a:pPr/>
              <a:t>26.12.2013</a:t>
            </a:fld>
            <a:endParaRPr lang="tr-TR" dirty="0"/>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dirty="0"/>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7AC0133B-E9FF-4B4C-87FE-4518E93C5B6A}" type="slidenum">
              <a:rPr lang="tr-TR" smtClean="0"/>
              <a:pPr/>
              <a:t>‹#›</a:t>
            </a:fld>
            <a:endParaRPr lang="tr-T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481329"/>
            <a:ext cx="82296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BA71FE8F-337A-4694-8303-92DBDD02D433}" type="datetimeFigureOut">
              <a:rPr lang="tr-TR" smtClean="0"/>
              <a:pPr/>
              <a:t>26.12.2013</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7AC0133B-E9FF-4B4C-87FE-4518E93C5B6A}"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1"/>
            <a:ext cx="63246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BA71FE8F-337A-4694-8303-92DBDD02D433}" type="datetimeFigureOut">
              <a:rPr lang="tr-TR" smtClean="0"/>
              <a:pPr/>
              <a:t>26.12.2013</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7AC0133B-E9FF-4B4C-87FE-4518E93C5B6A}"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BA71FE8F-337A-4694-8303-92DBDD02D433}" type="datetimeFigureOut">
              <a:rPr lang="tr-TR" smtClean="0"/>
              <a:pPr/>
              <a:t>26.12.2013</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7AC0133B-E9FF-4B4C-87FE-4518E93C5B6A}" type="slidenum">
              <a:rPr lang="tr-TR" smtClean="0"/>
              <a:pPr/>
              <a:t>‹#›</a:t>
            </a:fld>
            <a:endParaRPr lang="tr-TR" dirty="0"/>
          </a:p>
        </p:txBody>
      </p:sp>
      <p:sp>
        <p:nvSpPr>
          <p:cNvPr id="7" name="6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BA71FE8F-337A-4694-8303-92DBDD02D433}" type="datetimeFigureOut">
              <a:rPr lang="tr-TR" smtClean="0"/>
              <a:pPr/>
              <a:t>26.12.2013</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7AC0133B-E9FF-4B4C-87FE-4518E93C5B6A}" type="slidenum">
              <a:rPr lang="tr-TR" smtClean="0"/>
              <a:pPr/>
              <a:t>‹#›</a:t>
            </a:fld>
            <a:endParaRPr lang="tr-TR" dirty="0"/>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BA71FE8F-337A-4694-8303-92DBDD02D433}" type="datetimeFigureOut">
              <a:rPr lang="tr-TR" smtClean="0"/>
              <a:pPr/>
              <a:t>26.12.2013</a:t>
            </a:fld>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7AC0133B-E9FF-4B4C-87FE-4518E93C5B6A}" type="slidenum">
              <a:rPr lang="tr-TR" smtClean="0"/>
              <a:pPr/>
              <a:t>‹#›</a:t>
            </a:fld>
            <a:endParaRPr lang="tr-TR" dirty="0"/>
          </a:p>
        </p:txBody>
      </p:sp>
      <p:sp>
        <p:nvSpPr>
          <p:cNvPr id="8" name="7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BA71FE8F-337A-4694-8303-92DBDD02D433}" type="datetimeFigureOut">
              <a:rPr lang="tr-TR" smtClean="0"/>
              <a:pPr/>
              <a:t>26.12.2013</a:t>
            </a:fld>
            <a:endParaRPr lang="tr-TR" dirty="0"/>
          </a:p>
        </p:txBody>
      </p:sp>
      <p:sp>
        <p:nvSpPr>
          <p:cNvPr id="8" name="7 Altbilgi Yer Tutucusu"/>
          <p:cNvSpPr>
            <a:spLocks noGrp="1"/>
          </p:cNvSpPr>
          <p:nvPr>
            <p:ph type="ftr" sz="quarter" idx="11"/>
          </p:nvPr>
        </p:nvSpPr>
        <p:spPr/>
        <p:txBody>
          <a:bodyPr/>
          <a:lstStyle>
            <a:extLst/>
          </a:lstStyle>
          <a:p>
            <a:endParaRPr lang="tr-TR" dirty="0"/>
          </a:p>
        </p:txBody>
      </p:sp>
      <p:sp>
        <p:nvSpPr>
          <p:cNvPr id="9" name="8 Slayt Numarası Yer Tutucusu"/>
          <p:cNvSpPr>
            <a:spLocks noGrp="1"/>
          </p:cNvSpPr>
          <p:nvPr>
            <p:ph type="sldNum" sz="quarter" idx="12"/>
          </p:nvPr>
        </p:nvSpPr>
        <p:spPr/>
        <p:txBody>
          <a:bodyPr/>
          <a:lstStyle>
            <a:extLst/>
          </a:lstStyle>
          <a:p>
            <a:fld id="{7AC0133B-E9FF-4B4C-87FE-4518E93C5B6A}" type="slidenum">
              <a:rPr lang="tr-TR" smtClean="0"/>
              <a:pPr/>
              <a:t>‹#›</a:t>
            </a:fld>
            <a:endParaRPr lang="tr-TR"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extLst/>
          </a:lstStyle>
          <a:p>
            <a:fld id="{BA71FE8F-337A-4694-8303-92DBDD02D433}" type="datetimeFigureOut">
              <a:rPr lang="tr-TR" smtClean="0"/>
              <a:pPr/>
              <a:t>26.12.2013</a:t>
            </a:fld>
            <a:endParaRPr lang="tr-TR" dirty="0"/>
          </a:p>
        </p:txBody>
      </p:sp>
      <p:sp>
        <p:nvSpPr>
          <p:cNvPr id="4" name="3 Altbilgi Yer Tutucusu"/>
          <p:cNvSpPr>
            <a:spLocks noGrp="1"/>
          </p:cNvSpPr>
          <p:nvPr>
            <p:ph type="ftr" sz="quarter" idx="11"/>
          </p:nvPr>
        </p:nvSpPr>
        <p:spPr/>
        <p:txBody>
          <a:bodyPr/>
          <a:lstStyle>
            <a:extLst/>
          </a:lstStyle>
          <a:p>
            <a:endParaRPr lang="tr-TR" dirty="0"/>
          </a:p>
        </p:txBody>
      </p:sp>
      <p:sp>
        <p:nvSpPr>
          <p:cNvPr id="5" name="4 Slayt Numarası Yer Tutucusu"/>
          <p:cNvSpPr>
            <a:spLocks noGrp="1"/>
          </p:cNvSpPr>
          <p:nvPr>
            <p:ph type="sldNum" sz="quarter" idx="12"/>
          </p:nvPr>
        </p:nvSpPr>
        <p:spPr/>
        <p:txBody>
          <a:bodyPr/>
          <a:lstStyle>
            <a:extLst/>
          </a:lstStyle>
          <a:p>
            <a:fld id="{7AC0133B-E9FF-4B4C-87FE-4518E93C5B6A}" type="slidenum">
              <a:rPr lang="tr-TR" smtClean="0"/>
              <a:pPr/>
              <a:t>‹#›</a:t>
            </a:fld>
            <a:endParaRPr lang="tr-TR" dirty="0"/>
          </a:p>
        </p:txBody>
      </p:sp>
      <p:sp>
        <p:nvSpPr>
          <p:cNvPr id="6" name="5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BA71FE8F-337A-4694-8303-92DBDD02D433}" type="datetimeFigureOut">
              <a:rPr lang="tr-TR" smtClean="0"/>
              <a:pPr/>
              <a:t>26.12.2013</a:t>
            </a:fld>
            <a:endParaRPr lang="tr-TR" dirty="0"/>
          </a:p>
        </p:txBody>
      </p:sp>
      <p:sp>
        <p:nvSpPr>
          <p:cNvPr id="3" name="2 Altbilgi Yer Tutucusu"/>
          <p:cNvSpPr>
            <a:spLocks noGrp="1"/>
          </p:cNvSpPr>
          <p:nvPr>
            <p:ph type="ftr" sz="quarter" idx="11"/>
          </p:nvPr>
        </p:nvSpPr>
        <p:spPr/>
        <p:txBody>
          <a:bodyPr/>
          <a:lstStyle>
            <a:extLst/>
          </a:lstStyle>
          <a:p>
            <a:endParaRPr lang="tr-TR" dirty="0"/>
          </a:p>
        </p:txBody>
      </p:sp>
      <p:sp>
        <p:nvSpPr>
          <p:cNvPr id="4" name="3 Slayt Numarası Yer Tutucusu"/>
          <p:cNvSpPr>
            <a:spLocks noGrp="1"/>
          </p:cNvSpPr>
          <p:nvPr>
            <p:ph type="sldNum" sz="quarter" idx="12"/>
          </p:nvPr>
        </p:nvSpPr>
        <p:spPr/>
        <p:txBody>
          <a:bodyPr/>
          <a:lstStyle>
            <a:extLst/>
          </a:lstStyle>
          <a:p>
            <a:fld id="{7AC0133B-E9FF-4B4C-87FE-4518E93C5B6A}"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extLst/>
          </a:lstStyle>
          <a:p>
            <a:fld id="{BA71FE8F-337A-4694-8303-92DBDD02D433}" type="datetimeFigureOut">
              <a:rPr lang="tr-TR" smtClean="0"/>
              <a:pPr/>
              <a:t>26.12.2013</a:t>
            </a:fld>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7AC0133B-E9FF-4B4C-87FE-4518E93C5B6A}" type="slidenum">
              <a:rPr lang="tr-TR" smtClean="0"/>
              <a:pPr/>
              <a:t>‹#›</a:t>
            </a:fld>
            <a:endParaRPr lang="tr-TR"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dirty="0"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BA71FE8F-337A-4694-8303-92DBDD02D433}" type="datetimeFigureOut">
              <a:rPr lang="tr-TR" smtClean="0"/>
              <a:pPr/>
              <a:t>26.12.2013</a:t>
            </a:fld>
            <a:endParaRPr lang="tr-TR" dirty="0"/>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dirty="0"/>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7AC0133B-E9FF-4B4C-87FE-4518E93C5B6A}" type="slidenum">
              <a:rPr lang="tr-TR" smtClean="0"/>
              <a:pPr/>
              <a:t>‹#›</a:t>
            </a:fld>
            <a:endParaRPr lang="tr-TR" dirty="0"/>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8 Serbest Form"/>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9 Dik Üçgen"/>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11 Serbest Form"/>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13 Dik Üçgen"/>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A71FE8F-337A-4694-8303-92DBDD02D433}" type="datetimeFigureOut">
              <a:rPr lang="tr-TR" smtClean="0"/>
              <a:pPr/>
              <a:t>26.12.2013</a:t>
            </a:fld>
            <a:endParaRPr lang="tr-TR" dirty="0"/>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dirty="0"/>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AC0133B-E9FF-4B4C-87FE-4518E93C5B6A}" type="slidenum">
              <a:rPr lang="tr-TR" smtClean="0"/>
              <a:pPr/>
              <a:t>‹#›</a:t>
            </a:fld>
            <a:endParaRPr lang="tr-TR"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ctrTitle"/>
          </p:nvPr>
        </p:nvSpPr>
        <p:spPr>
          <a:xfrm>
            <a:off x="714348" y="714356"/>
            <a:ext cx="7772400" cy="4143403"/>
          </a:xfrm>
        </p:spPr>
        <p:txBody>
          <a:bodyPr>
            <a:normAutofit fontScale="90000"/>
          </a:bodyPr>
          <a:lstStyle/>
          <a:p>
            <a:pPr algn="ctr"/>
            <a:r>
              <a:rPr lang="tr-TR" sz="3100" b="1" dirty="0" smtClean="0">
                <a:latin typeface="Calibri" pitchFamily="34" charset="0"/>
              </a:rPr>
              <a:t>5. BÖLÜM </a:t>
            </a:r>
            <a:br>
              <a:rPr lang="tr-TR" sz="3100" b="1" dirty="0" smtClean="0">
                <a:latin typeface="Calibri" pitchFamily="34" charset="0"/>
              </a:rPr>
            </a:br>
            <a:r>
              <a:rPr lang="tr-TR" sz="3100" b="1" dirty="0" smtClean="0">
                <a:latin typeface="Calibri" pitchFamily="34" charset="0"/>
              </a:rPr>
              <a:t/>
            </a:r>
            <a:br>
              <a:rPr lang="tr-TR" sz="3100" b="1" dirty="0" smtClean="0">
                <a:latin typeface="Calibri" pitchFamily="34" charset="0"/>
              </a:rPr>
            </a:br>
            <a:r>
              <a:rPr lang="tr-TR" sz="3100" b="1" dirty="0" smtClean="0">
                <a:latin typeface="Calibri" pitchFamily="34" charset="0"/>
              </a:rPr>
              <a:t>Eğitimin Toplumsal Temelleri</a:t>
            </a:r>
            <a:br>
              <a:rPr lang="tr-TR" sz="3100" b="1" dirty="0" smtClean="0">
                <a:latin typeface="Calibri" pitchFamily="34" charset="0"/>
              </a:rPr>
            </a:br>
            <a:r>
              <a:rPr lang="tr-TR" sz="3100" dirty="0" smtClean="0">
                <a:latin typeface="Calibri" pitchFamily="34" charset="0"/>
              </a:rPr>
              <a:t/>
            </a:r>
            <a:br>
              <a:rPr lang="tr-TR" sz="3100" dirty="0" smtClean="0">
                <a:latin typeface="Calibri" pitchFamily="34" charset="0"/>
              </a:rPr>
            </a:br>
            <a:r>
              <a:rPr lang="tr-TR" sz="3100" dirty="0" smtClean="0">
                <a:latin typeface="Calibri" pitchFamily="34" charset="0"/>
              </a:rPr>
              <a:t>EDS-101</a:t>
            </a:r>
            <a:br>
              <a:rPr lang="tr-TR" sz="3100" dirty="0" smtClean="0">
                <a:latin typeface="Calibri" pitchFamily="34" charset="0"/>
              </a:rPr>
            </a:br>
            <a:r>
              <a:rPr lang="tr-TR" sz="3100" dirty="0" smtClean="0">
                <a:latin typeface="Calibri" pitchFamily="34" charset="0"/>
              </a:rPr>
              <a:t> </a:t>
            </a:r>
            <a:br>
              <a:rPr lang="tr-TR" sz="3100" dirty="0" smtClean="0">
                <a:latin typeface="Calibri" pitchFamily="34" charset="0"/>
              </a:rPr>
            </a:br>
            <a:r>
              <a:rPr lang="tr-TR" sz="3100" dirty="0" smtClean="0">
                <a:latin typeface="Calibri" pitchFamily="34" charset="0"/>
              </a:rPr>
              <a:t>Tülay KAYA</a:t>
            </a:r>
            <a:br>
              <a:rPr lang="tr-TR" sz="3100" dirty="0" smtClean="0">
                <a:latin typeface="Calibri" pitchFamily="34" charset="0"/>
              </a:rPr>
            </a:br>
            <a:r>
              <a:rPr lang="tr-TR" sz="3100" dirty="0" smtClean="0"/>
              <a:t/>
            </a:r>
            <a:br>
              <a:rPr lang="tr-TR" sz="3100" dirty="0" smtClean="0"/>
            </a:br>
            <a:r>
              <a:rPr lang="tr-TR" sz="2000" b="1" dirty="0" smtClean="0"/>
              <a:t/>
            </a:r>
            <a:br>
              <a:rPr lang="tr-TR" sz="2000" b="1" dirty="0" smtClean="0"/>
            </a:br>
            <a:endParaRPr lang="tr-TR" sz="2000" b="1" dirty="0"/>
          </a:p>
        </p:txBody>
      </p:sp>
      <p:sp>
        <p:nvSpPr>
          <p:cNvPr id="3" name="2 Alt Başlık"/>
          <p:cNvSpPr>
            <a:spLocks noGrp="1"/>
          </p:cNvSpPr>
          <p:nvPr>
            <p:ph type="subTitle" idx="1"/>
          </p:nvPr>
        </p:nvSpPr>
        <p:spPr/>
        <p:txBody>
          <a:bodyPr/>
          <a:lstStyle/>
          <a:p>
            <a:endParaRPr lang="tr-TR" dirty="0" smtClean="0"/>
          </a:p>
          <a:p>
            <a:endParaRPr lang="tr-TR" dirty="0"/>
          </a:p>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481328"/>
            <a:ext cx="7400948" cy="4525963"/>
          </a:xfrm>
        </p:spPr>
        <p:txBody>
          <a:bodyPr>
            <a:normAutofit/>
          </a:bodyPr>
          <a:lstStyle/>
          <a:p>
            <a:pPr algn="just">
              <a:lnSpc>
                <a:spcPct val="150000"/>
              </a:lnSpc>
            </a:pPr>
            <a:r>
              <a:rPr lang="tr-TR" sz="2000" dirty="0" smtClean="0">
                <a:latin typeface="Calibri" pitchFamily="34" charset="0"/>
              </a:rPr>
              <a:t>Günümüz toplum yapısına ulaşıncaya kadar insanlar değişik aşamalardan geçmişlerdir.</a:t>
            </a:r>
          </a:p>
          <a:p>
            <a:pPr algn="just">
              <a:lnSpc>
                <a:spcPct val="150000"/>
              </a:lnSpc>
            </a:pPr>
            <a:r>
              <a:rPr lang="tr-TR" sz="2000" dirty="0" smtClean="0">
                <a:latin typeface="Calibri" pitchFamily="34" charset="0"/>
              </a:rPr>
              <a:t>Başlangıçta </a:t>
            </a:r>
            <a:r>
              <a:rPr lang="tr-TR" sz="2000" dirty="0" smtClean="0">
                <a:solidFill>
                  <a:srgbClr val="FF0000"/>
                </a:solidFill>
                <a:latin typeface="Calibri" pitchFamily="34" charset="0"/>
              </a:rPr>
              <a:t>bireysel ve günü birlik yaşayan</a:t>
            </a:r>
            <a:r>
              <a:rPr lang="tr-TR" sz="2000" dirty="0" smtClean="0">
                <a:latin typeface="Calibri" pitchFamily="34" charset="0"/>
              </a:rPr>
              <a:t>, yalnızca </a:t>
            </a:r>
            <a:r>
              <a:rPr lang="tr-TR" sz="2000" i="1" dirty="0" smtClean="0">
                <a:latin typeface="Calibri" pitchFamily="34" charset="0"/>
              </a:rPr>
              <a:t>karnını doyurmayı düşünen</a:t>
            </a:r>
            <a:r>
              <a:rPr lang="tr-TR" sz="2000" dirty="0" smtClean="0">
                <a:latin typeface="Calibri" pitchFamily="34" charset="0"/>
              </a:rPr>
              <a:t>, </a:t>
            </a:r>
            <a:r>
              <a:rPr lang="tr-TR" sz="2000" dirty="0" smtClean="0">
                <a:solidFill>
                  <a:srgbClr val="FF0000"/>
                </a:solidFill>
                <a:latin typeface="Calibri" pitchFamily="34" charset="0"/>
              </a:rPr>
              <a:t>gözlem yaparak </a:t>
            </a:r>
            <a:r>
              <a:rPr lang="tr-TR" sz="2000" dirty="0" smtClean="0">
                <a:latin typeface="Calibri" pitchFamily="34" charset="0"/>
              </a:rPr>
              <a:t>ve gözlemlediklerini </a:t>
            </a:r>
            <a:r>
              <a:rPr lang="tr-TR" sz="2000" b="1" dirty="0" smtClean="0">
                <a:solidFill>
                  <a:srgbClr val="002060"/>
                </a:solidFill>
                <a:latin typeface="Calibri" pitchFamily="34" charset="0"/>
              </a:rPr>
              <a:t>taklit ederek </a:t>
            </a:r>
            <a:r>
              <a:rPr lang="tr-TR" sz="2000" dirty="0" smtClean="0">
                <a:latin typeface="Calibri" pitchFamily="34" charset="0"/>
              </a:rPr>
              <a:t>öğrenen, tamamen tüketici durumunda olan insanlar, göçebe kabileler ya da topluluklar halinde yaşıyorlardı. </a:t>
            </a:r>
          </a:p>
          <a:p>
            <a:pPr algn="just">
              <a:lnSpc>
                <a:spcPct val="150000"/>
              </a:lnSpc>
            </a:pPr>
            <a:r>
              <a:rPr lang="tr-TR" sz="2000" dirty="0" smtClean="0">
                <a:latin typeface="Calibri" pitchFamily="34" charset="0"/>
              </a:rPr>
              <a:t>Uzun yıllar alan dönemlerden geçerek bugünkü toplum yaşayışına ulaşmışlardır.</a:t>
            </a:r>
          </a:p>
          <a:p>
            <a:pPr algn="just">
              <a:lnSpc>
                <a:spcPct val="150000"/>
              </a:lnSpc>
            </a:pPr>
            <a:endParaRPr lang="tr-TR" sz="2000" dirty="0" smtClean="0">
              <a:latin typeface="Calibri" pitchFamily="34" charset="0"/>
            </a:endParaRPr>
          </a:p>
          <a:p>
            <a:pPr algn="just"/>
            <a:endParaRPr lang="tr-TR" sz="2000" dirty="0">
              <a:latin typeface="Calibri" pitchFamily="34" charset="0"/>
            </a:endParaRPr>
          </a:p>
        </p:txBody>
      </p:sp>
      <p:sp>
        <p:nvSpPr>
          <p:cNvPr id="3" name="2 Başlık"/>
          <p:cNvSpPr>
            <a:spLocks noGrp="1"/>
          </p:cNvSpPr>
          <p:nvPr>
            <p:ph type="title"/>
          </p:nvPr>
        </p:nvSpPr>
        <p:spPr>
          <a:xfrm>
            <a:off x="785786" y="500042"/>
            <a:ext cx="7143800" cy="928694"/>
          </a:xfrm>
        </p:spPr>
        <p:txBody>
          <a:bodyPr>
            <a:normAutofit/>
          </a:bodyPr>
          <a:lstStyle/>
          <a:p>
            <a:r>
              <a:rPr lang="tr-TR" sz="2800" dirty="0" smtClean="0">
                <a:latin typeface="Calibri" pitchFamily="34" charset="0"/>
              </a:rPr>
              <a:t>Toplumsal Sosyalleşme ve Toplum</a:t>
            </a:r>
            <a:endParaRPr lang="tr-TR" sz="2800" dirty="0">
              <a:latin typeface="Calibri" pitchFamily="34" charset="0"/>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b="1" dirty="0" smtClean="0">
                <a:latin typeface="Calibri" pitchFamily="34" charset="0"/>
              </a:rPr>
              <a:t>Öğretmen Konutları: </a:t>
            </a:r>
            <a:r>
              <a:rPr lang="tr-TR" sz="2000" dirty="0" smtClean="0">
                <a:latin typeface="Calibri" pitchFamily="34" charset="0"/>
              </a:rPr>
              <a:t>Milli Eğitim Bakanlığınca gerekli görülen yerlerde, özellikle mahrumiyet bölgelerinde görevli öğretmenlere konut sağlanır.</a:t>
            </a:r>
          </a:p>
          <a:p>
            <a:pPr algn="just"/>
            <a:r>
              <a:rPr lang="tr-TR" sz="2000" dirty="0" smtClean="0">
                <a:latin typeface="Calibri" pitchFamily="34" charset="0"/>
              </a:rPr>
              <a:t>Konutlar okul binaları ile birlikte planlanır ve yapılır.</a:t>
            </a:r>
          </a:p>
          <a:p>
            <a:pPr algn="just"/>
            <a:r>
              <a:rPr lang="tr-TR" sz="2000" dirty="0" smtClean="0">
                <a:latin typeface="Calibri" pitchFamily="34" charset="0"/>
              </a:rPr>
              <a:t>Eski eğitim kurumlarının konut ihtiyacı bir plana bağlanır ve bu konutların yapımı için, her yıl Milli Eğitim Bakanlığı Bütçesine gerekli ödenek konur.</a:t>
            </a:r>
          </a:p>
          <a:p>
            <a:pPr algn="just"/>
            <a:endParaRPr lang="tr-TR" sz="2000" b="1" dirty="0">
              <a:latin typeface="Calibri" pitchFamily="34" charset="0"/>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928670"/>
            <a:ext cx="8229600" cy="5078621"/>
          </a:xfrm>
        </p:spPr>
        <p:txBody>
          <a:bodyPr/>
          <a:lstStyle/>
          <a:p>
            <a:pPr algn="ctr">
              <a:lnSpc>
                <a:spcPct val="200000"/>
              </a:lnSpc>
              <a:buNone/>
            </a:pPr>
            <a:r>
              <a:rPr lang="tr-TR" b="1" dirty="0" smtClean="0"/>
              <a:t>EĞİTİM BİLİMLERİNDE YÖNTEM</a:t>
            </a:r>
          </a:p>
          <a:p>
            <a:pPr algn="ctr">
              <a:lnSpc>
                <a:spcPct val="200000"/>
              </a:lnSpc>
              <a:buNone/>
            </a:pPr>
            <a:r>
              <a:rPr lang="tr-TR" b="1" dirty="0" smtClean="0"/>
              <a:t>8. BÖLÜM</a:t>
            </a:r>
          </a:p>
          <a:p>
            <a:pPr algn="ctr">
              <a:lnSpc>
                <a:spcPct val="200000"/>
              </a:lnSpc>
              <a:buNone/>
            </a:pPr>
            <a:r>
              <a:rPr lang="tr-TR" b="1" dirty="0" smtClean="0"/>
              <a:t>EDS-101</a:t>
            </a:r>
          </a:p>
          <a:p>
            <a:pPr algn="ctr">
              <a:lnSpc>
                <a:spcPct val="200000"/>
              </a:lnSpc>
              <a:buNone/>
            </a:pPr>
            <a:r>
              <a:rPr lang="tr-TR" b="1" dirty="0" smtClean="0"/>
              <a:t>TÜLAY KAYA</a:t>
            </a:r>
            <a:endParaRPr lang="tr-TR" b="1"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İnsan zekasının çalışması sonucu ortaya çıkan düşünsel ürüne bilgi denir.</a:t>
            </a:r>
          </a:p>
          <a:p>
            <a:pPr algn="just"/>
            <a:r>
              <a:rPr lang="tr-TR" sz="2000" dirty="0" smtClean="0">
                <a:latin typeface="Calibri" pitchFamily="34" charset="0"/>
              </a:rPr>
              <a:t>İnsan bazı gereksinimlerini karşılamak ve meraklarından dolayı içinde bulunduğu </a:t>
            </a:r>
            <a:r>
              <a:rPr lang="tr-TR" sz="2000" dirty="0" smtClean="0">
                <a:solidFill>
                  <a:srgbClr val="FF0000"/>
                </a:solidFill>
                <a:latin typeface="Calibri" pitchFamily="34" charset="0"/>
              </a:rPr>
              <a:t>çevreyi tanımak, anlamak ve ondan yararlanmak </a:t>
            </a:r>
            <a:r>
              <a:rPr lang="tr-TR" sz="2000" dirty="0" smtClean="0">
                <a:latin typeface="Calibri" pitchFamily="34" charset="0"/>
              </a:rPr>
              <a:t>ister.</a:t>
            </a:r>
          </a:p>
          <a:p>
            <a:pPr algn="just"/>
            <a:r>
              <a:rPr lang="tr-TR" sz="2000" dirty="0" smtClean="0">
                <a:latin typeface="Calibri" pitchFamily="34" charset="0"/>
              </a:rPr>
              <a:t>Bu isteklerini karşılamanın yolu da çevre hakkında bilgi toplamaktır. Bunlar;</a:t>
            </a:r>
          </a:p>
          <a:p>
            <a:pPr marL="566928" indent="-457200" algn="just">
              <a:buFont typeface="+mj-lt"/>
              <a:buAutoNum type="arabicPeriod"/>
            </a:pPr>
            <a:r>
              <a:rPr lang="tr-TR" sz="2000" b="1" dirty="0" smtClean="0">
                <a:latin typeface="Calibri" pitchFamily="34" charset="0"/>
              </a:rPr>
              <a:t>Bireysel yaşantılar</a:t>
            </a:r>
          </a:p>
          <a:p>
            <a:pPr marL="566928" indent="-457200" algn="just">
              <a:buFont typeface="+mj-lt"/>
              <a:buAutoNum type="arabicPeriod"/>
            </a:pPr>
            <a:r>
              <a:rPr lang="tr-TR" sz="2000" b="1" dirty="0" smtClean="0">
                <a:latin typeface="Calibri" pitchFamily="34" charset="0"/>
              </a:rPr>
              <a:t>Otorite</a:t>
            </a:r>
          </a:p>
          <a:p>
            <a:pPr marL="566928" indent="-457200" algn="just">
              <a:buFont typeface="+mj-lt"/>
              <a:buAutoNum type="arabicPeriod"/>
            </a:pPr>
            <a:r>
              <a:rPr lang="tr-TR" sz="2000" b="1" dirty="0" smtClean="0">
                <a:latin typeface="Calibri" pitchFamily="34" charset="0"/>
              </a:rPr>
              <a:t>Tümdengelim</a:t>
            </a:r>
          </a:p>
          <a:p>
            <a:pPr marL="566928" indent="-457200" algn="just">
              <a:buFont typeface="+mj-lt"/>
              <a:buAutoNum type="arabicPeriod"/>
            </a:pPr>
            <a:r>
              <a:rPr lang="tr-TR" sz="2000" b="1" dirty="0" smtClean="0">
                <a:latin typeface="Calibri" pitchFamily="34" charset="0"/>
              </a:rPr>
              <a:t>Tümevarım</a:t>
            </a:r>
          </a:p>
          <a:p>
            <a:pPr marL="566928" indent="-457200" algn="just">
              <a:buNone/>
            </a:pPr>
            <a:endParaRPr lang="tr-TR" sz="2000" dirty="0" smtClean="0">
              <a:latin typeface="Calibri" pitchFamily="34" charset="0"/>
            </a:endParaRPr>
          </a:p>
          <a:p>
            <a:pPr algn="just"/>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800" dirty="0" smtClean="0"/>
              <a:t>Bilgi Edinme Yolları</a:t>
            </a:r>
            <a:endParaRPr lang="tr-TR" sz="2800"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Bu yolla bilgi toplama daha kolaydır ve daha çok da deneyimlerden elde edilir.</a:t>
            </a:r>
          </a:p>
          <a:p>
            <a:pPr algn="just"/>
            <a:r>
              <a:rPr lang="tr-TR" sz="2000" dirty="0" smtClean="0">
                <a:latin typeface="Calibri" pitchFamily="34" charset="0"/>
              </a:rPr>
              <a:t>Örneğin:</a:t>
            </a:r>
          </a:p>
          <a:p>
            <a:pPr algn="just"/>
            <a:r>
              <a:rPr lang="tr-TR" sz="2000" dirty="0" smtClean="0">
                <a:latin typeface="Calibri" pitchFamily="34" charset="0"/>
              </a:rPr>
              <a:t>Bu tür bilgi edinmede bireysel yaşantılar çok güvenilir bir yol olmayabilir. Çünkü bu yolla elde edilen bilginin herkes tarafından aynı biçimde elde edilmesi ve doğruluğunun kontrol edilmesi çok zordur.</a:t>
            </a:r>
          </a:p>
          <a:p>
            <a:pPr algn="just"/>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400" dirty="0" smtClean="0"/>
              <a:t>Bireysel yaşantılar</a:t>
            </a:r>
            <a:endParaRPr lang="tr-TR" sz="2400"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Bir konuda bilgili, yetkili ya da deneyimli olduğu kabul edilen bir kişiden bilginin elde edilmesidir.</a:t>
            </a:r>
          </a:p>
          <a:p>
            <a:pPr algn="just"/>
            <a:r>
              <a:rPr lang="tr-TR" sz="2000" dirty="0" smtClean="0">
                <a:latin typeface="Calibri" pitchFamily="34" charset="0"/>
              </a:rPr>
              <a:t>Örneğin; bir çocuk için anne, baba ve ailedeki diğer büyük kişiler bir otorite iken, okul deneyimi başladığında öğretmen otorite olarak görünebilir.</a:t>
            </a:r>
          </a:p>
          <a:p>
            <a:pPr algn="just"/>
            <a:r>
              <a:rPr lang="tr-TR" sz="2000" dirty="0" smtClean="0">
                <a:latin typeface="Calibri" pitchFamily="34" charset="0"/>
              </a:rPr>
              <a:t>Çocuğun yaşının büyümesiyle otoriteler farklılaşabilir; kendi yaşantısı yoluyla bilgi kazanmaya başlar.</a:t>
            </a:r>
            <a:endParaRPr lang="tr-TR" sz="2000" dirty="0">
              <a:latin typeface="Calibri" pitchFamily="34" charset="0"/>
            </a:endParaRPr>
          </a:p>
        </p:txBody>
      </p:sp>
      <p:sp>
        <p:nvSpPr>
          <p:cNvPr id="3" name="2 Başlık"/>
          <p:cNvSpPr>
            <a:spLocks noGrp="1"/>
          </p:cNvSpPr>
          <p:nvPr>
            <p:ph type="title"/>
          </p:nvPr>
        </p:nvSpPr>
        <p:spPr>
          <a:xfrm>
            <a:off x="500034" y="274638"/>
            <a:ext cx="8186766" cy="1143000"/>
          </a:xfrm>
        </p:spPr>
        <p:txBody>
          <a:bodyPr>
            <a:normAutofit/>
          </a:bodyPr>
          <a:lstStyle/>
          <a:p>
            <a:r>
              <a:rPr lang="tr-TR" sz="2400" dirty="0" smtClean="0"/>
              <a:t>Otorite</a:t>
            </a:r>
            <a:endParaRPr lang="tr-TR" sz="2400"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Başlangıçta doğru olarak kabul edilen bir genel önermeden yola çıkarak daha dar kapsamlı önermelerin kabul edilmesiyle elde edilen bir bilgi edinme yoludur.</a:t>
            </a:r>
          </a:p>
          <a:p>
            <a:pPr algn="just"/>
            <a:r>
              <a:rPr lang="tr-TR" sz="2000" dirty="0" smtClean="0">
                <a:latin typeface="Calibri" pitchFamily="34" charset="0"/>
              </a:rPr>
              <a:t>Olgusal bir durum ile bu genel önerme açıklanmaya çalışılır.</a:t>
            </a:r>
          </a:p>
          <a:p>
            <a:pPr algn="just"/>
            <a:r>
              <a:rPr lang="tr-TR" sz="2000" dirty="0" smtClean="0">
                <a:latin typeface="Calibri" pitchFamily="34" charset="0"/>
              </a:rPr>
              <a:t>Örneğin; siyah bulut yağmur getirir, bugün hava bulutludur ya da bugün yağmur yağacaktır.</a:t>
            </a:r>
          </a:p>
          <a:p>
            <a:pPr algn="just"/>
            <a:r>
              <a:rPr lang="tr-TR" sz="2000" dirty="0" smtClean="0">
                <a:latin typeface="Calibri" pitchFamily="34" charset="0"/>
              </a:rPr>
              <a:t>Tümdengelimle ulaşılan sonuçlar, ancak öncüllerin doğruluğu ölçüsünde doğru olacaktır.</a:t>
            </a:r>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400" dirty="0" smtClean="0"/>
              <a:t>Tümdengelim</a:t>
            </a:r>
            <a:endParaRPr lang="tr-TR" sz="2400"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28596" y="1214422"/>
            <a:ext cx="8229600" cy="4525963"/>
          </a:xfrm>
        </p:spPr>
        <p:txBody>
          <a:bodyPr>
            <a:normAutofit/>
          </a:bodyPr>
          <a:lstStyle/>
          <a:p>
            <a:pPr algn="just"/>
            <a:r>
              <a:rPr lang="tr-TR" sz="2000" dirty="0" smtClean="0">
                <a:latin typeface="Calibri" pitchFamily="34" charset="0"/>
              </a:rPr>
              <a:t>Tümevarım yöntemi, tümdengelime bir alternatif olarak ortaya çıkmıştır.</a:t>
            </a:r>
          </a:p>
          <a:p>
            <a:pPr algn="just"/>
            <a:r>
              <a:rPr lang="tr-TR" sz="2000" dirty="0" smtClean="0">
                <a:latin typeface="Calibri" pitchFamily="34" charset="0"/>
              </a:rPr>
              <a:t>Bu yöntem </a:t>
            </a:r>
            <a:r>
              <a:rPr lang="tr-TR" sz="2000" dirty="0" smtClean="0">
                <a:solidFill>
                  <a:srgbClr val="FF0000"/>
                </a:solidFill>
                <a:latin typeface="Calibri" pitchFamily="34" charset="0"/>
              </a:rPr>
              <a:t>bilginin kaynağı olarak duyuları, deney ve gözlemi </a:t>
            </a:r>
            <a:r>
              <a:rPr lang="tr-TR" sz="2000" dirty="0" smtClean="0">
                <a:latin typeface="Calibri" pitchFamily="34" charset="0"/>
              </a:rPr>
              <a:t>kabul eder.</a:t>
            </a:r>
          </a:p>
          <a:p>
            <a:pPr algn="just"/>
            <a:r>
              <a:rPr lang="tr-TR" sz="2000" dirty="0" smtClean="0">
                <a:latin typeface="Calibri" pitchFamily="34" charset="0"/>
              </a:rPr>
              <a:t>Doğru bilgiye bilimsel yolla ulaşılır ve bilim de olgusaldır.</a:t>
            </a:r>
          </a:p>
          <a:p>
            <a:pPr algn="just"/>
            <a:r>
              <a:rPr lang="tr-TR" sz="2000" dirty="0" smtClean="0">
                <a:latin typeface="Calibri" pitchFamily="34" charset="0"/>
              </a:rPr>
              <a:t>Tümevarım, deney ve gözlemle elde edilen olgusal bilgilerden genellemeler, ilkeler ve yasalar ortaya çıkarma yöntemidir.</a:t>
            </a:r>
          </a:p>
          <a:p>
            <a:pPr algn="just"/>
            <a:r>
              <a:rPr lang="tr-TR" sz="2000" dirty="0" smtClean="0">
                <a:solidFill>
                  <a:srgbClr val="FF0000"/>
                </a:solidFill>
                <a:latin typeface="Calibri" pitchFamily="34" charset="0"/>
              </a:rPr>
              <a:t>Bu yöntemde parçadan bütüne doğru gidilir</a:t>
            </a:r>
            <a:r>
              <a:rPr lang="tr-TR" sz="2000" dirty="0" smtClean="0">
                <a:latin typeface="Calibri" pitchFamily="34" charset="0"/>
              </a:rPr>
              <a:t>.</a:t>
            </a:r>
          </a:p>
          <a:p>
            <a:pPr algn="just"/>
            <a:r>
              <a:rPr lang="tr-TR" sz="2000" dirty="0" smtClean="0">
                <a:latin typeface="Calibri" pitchFamily="34" charset="0"/>
              </a:rPr>
              <a:t>Tek tek gözlemlerden genel ilkelere varılır. Örneğin;</a:t>
            </a:r>
          </a:p>
          <a:p>
            <a:pPr algn="just">
              <a:buNone/>
            </a:pPr>
            <a:r>
              <a:rPr lang="tr-TR" sz="2000" dirty="0" smtClean="0">
                <a:latin typeface="Calibri" pitchFamily="34" charset="0"/>
              </a:rPr>
              <a:t>I. Bugün hava bulutlu ve yağmur yağmıştır.</a:t>
            </a:r>
          </a:p>
          <a:p>
            <a:pPr algn="just">
              <a:buNone/>
            </a:pPr>
            <a:r>
              <a:rPr lang="tr-TR" sz="2000" dirty="0" smtClean="0">
                <a:latin typeface="Calibri" pitchFamily="34" charset="0"/>
              </a:rPr>
              <a:t>II. Dün hava bulutluydu ve yağmur yağdı.</a:t>
            </a:r>
          </a:p>
          <a:p>
            <a:pPr algn="just">
              <a:buNone/>
            </a:pPr>
            <a:r>
              <a:rPr lang="tr-TR" sz="2000" dirty="0" smtClean="0">
                <a:latin typeface="Calibri" pitchFamily="34" charset="0"/>
              </a:rPr>
              <a:t>III. Bir hafta önce hava bulutluydu ve yağmur yağdı.</a:t>
            </a:r>
          </a:p>
          <a:p>
            <a:pPr algn="just">
              <a:buNone/>
            </a:pPr>
            <a:r>
              <a:rPr lang="tr-TR" sz="2000" dirty="0" smtClean="0">
                <a:latin typeface="Calibri" pitchFamily="34" charset="0"/>
              </a:rPr>
              <a:t>Karar: o halde hava bulutluyken yağmur yağar.</a:t>
            </a:r>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400" dirty="0" smtClean="0"/>
              <a:t>Tümevarım</a:t>
            </a:r>
            <a:endParaRPr lang="tr-TR" sz="2400"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Evrendeki düzeni bulma amacıyla gözlenebilen değişkenler arasında belirli bir yöntemle bağlantılar arayan sistemli, kanıtlanmış, tekrarlanabilir ve organize bilgiler bütünüdür.</a:t>
            </a:r>
          </a:p>
          <a:p>
            <a:pPr algn="just"/>
            <a:r>
              <a:rPr lang="tr-TR" sz="2000" dirty="0" smtClean="0">
                <a:latin typeface="Calibri" pitchFamily="34" charset="0"/>
              </a:rPr>
              <a:t>Bir bilginin bilimsel bilgi olması için iki temel koşulu yerine getirmesi gerekmektedir.</a:t>
            </a:r>
          </a:p>
          <a:p>
            <a:pPr marL="566928" indent="-457200" algn="just">
              <a:buFont typeface="+mj-lt"/>
              <a:buAutoNum type="arabicPeriod"/>
            </a:pPr>
            <a:r>
              <a:rPr lang="tr-TR" sz="2000" dirty="0" smtClean="0">
                <a:solidFill>
                  <a:srgbClr val="FF0000"/>
                </a:solidFill>
                <a:latin typeface="Calibri" pitchFamily="34" charset="0"/>
              </a:rPr>
              <a:t>Mantıksal geçerliliği olmalı</a:t>
            </a:r>
            <a:r>
              <a:rPr lang="tr-TR" sz="2000" dirty="0" smtClean="0">
                <a:latin typeface="Calibri" pitchFamily="34" charset="0"/>
              </a:rPr>
              <a:t> ( mantığa aykırı olmamalı)</a:t>
            </a:r>
          </a:p>
          <a:p>
            <a:pPr marL="566928" indent="-457200" algn="just">
              <a:buFont typeface="+mj-lt"/>
              <a:buAutoNum type="arabicPeriod"/>
            </a:pPr>
            <a:r>
              <a:rPr lang="tr-TR" sz="2000" dirty="0" err="1" smtClean="0">
                <a:solidFill>
                  <a:srgbClr val="FF0000"/>
                </a:solidFill>
                <a:latin typeface="Calibri" pitchFamily="34" charset="0"/>
              </a:rPr>
              <a:t>Görgül</a:t>
            </a:r>
            <a:r>
              <a:rPr lang="tr-TR" sz="2000" dirty="0" smtClean="0">
                <a:solidFill>
                  <a:srgbClr val="FF0000"/>
                </a:solidFill>
                <a:latin typeface="Calibri" pitchFamily="34" charset="0"/>
              </a:rPr>
              <a:t> doğruluğu olmalı </a:t>
            </a:r>
            <a:r>
              <a:rPr lang="tr-TR" sz="2000" dirty="0" smtClean="0">
                <a:latin typeface="Calibri" pitchFamily="34" charset="0"/>
              </a:rPr>
              <a:t>( araştırmaya, deneye dayalı olması gerekmektedir.)</a:t>
            </a:r>
          </a:p>
          <a:p>
            <a:pPr marL="566928" indent="-457200" algn="just"/>
            <a:r>
              <a:rPr lang="tr-TR" sz="2000" dirty="0" smtClean="0">
                <a:latin typeface="Calibri" pitchFamily="34" charset="0"/>
              </a:rPr>
              <a:t>Bilimin betimleme, yordama ve kontrol etme olmak üzere üç temel işlevi vardır.</a:t>
            </a:r>
          </a:p>
          <a:p>
            <a:pPr marL="566928" indent="-457200" algn="just"/>
            <a:r>
              <a:rPr lang="tr-TR" sz="2000" dirty="0" smtClean="0">
                <a:latin typeface="Calibri" pitchFamily="34" charset="0"/>
              </a:rPr>
              <a:t>Not: (</a:t>
            </a:r>
            <a:r>
              <a:rPr lang="tr-TR" sz="2000" dirty="0" err="1" smtClean="0">
                <a:latin typeface="Calibri" pitchFamily="34" charset="0"/>
              </a:rPr>
              <a:t>Görgül</a:t>
            </a:r>
            <a:r>
              <a:rPr lang="tr-TR" sz="2000" dirty="0" smtClean="0">
                <a:latin typeface="Calibri" pitchFamily="34" charset="0"/>
              </a:rPr>
              <a:t>)Yalnız deney ve gözlemlerle elde edilen bilgi.</a:t>
            </a:r>
          </a:p>
          <a:p>
            <a:pPr marL="566928" indent="-457200" algn="just">
              <a:buNone/>
            </a:pPr>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800" dirty="0" smtClean="0"/>
              <a:t>Bilim</a:t>
            </a:r>
            <a:endParaRPr lang="tr-TR" sz="2800"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Araştırmaların hepsi belirli bir probleme çözüm  bulmak amacıyla yapılır.</a:t>
            </a:r>
          </a:p>
          <a:p>
            <a:pPr algn="just"/>
            <a:r>
              <a:rPr lang="tr-TR" sz="2000" dirty="0" smtClean="0">
                <a:solidFill>
                  <a:srgbClr val="FF0000"/>
                </a:solidFill>
                <a:latin typeface="Calibri" pitchFamily="34" charset="0"/>
              </a:rPr>
              <a:t>İyi bir araştırma problemi aşağıdaki özellikleri taşımalıdır.</a:t>
            </a:r>
          </a:p>
          <a:p>
            <a:pPr marL="566928" indent="-457200" algn="just"/>
            <a:r>
              <a:rPr lang="tr-TR" sz="2000" b="1" dirty="0" smtClean="0">
                <a:latin typeface="Calibri" pitchFamily="34" charset="0"/>
              </a:rPr>
              <a:t>Genel ölçütler: </a:t>
            </a:r>
            <a:r>
              <a:rPr lang="tr-TR" sz="2000" dirty="0" smtClean="0">
                <a:latin typeface="Calibri" pitchFamily="34" charset="0"/>
              </a:rPr>
              <a:t>araştırmayı yapan kişiye bağlı olmayan, araştırma probleminin sınırlılıklarından kaynakla oluşturulan ölçütlerdir. Bunlar;</a:t>
            </a:r>
          </a:p>
          <a:p>
            <a:pPr marL="566928" indent="-457200" algn="just">
              <a:buFont typeface="+mj-lt"/>
              <a:buAutoNum type="alphaLcParenR"/>
            </a:pPr>
            <a:r>
              <a:rPr lang="tr-TR" sz="2000" b="1" dirty="0" smtClean="0">
                <a:latin typeface="Calibri" pitchFamily="34" charset="0"/>
              </a:rPr>
              <a:t>Çözülebilirlik:</a:t>
            </a:r>
            <a:r>
              <a:rPr lang="tr-TR" sz="2000" dirty="0" smtClean="0">
                <a:latin typeface="Calibri" pitchFamily="34" charset="0"/>
              </a:rPr>
              <a:t> probleme araştırma yapılarak; bilimsel olarak yanıt bulunulmasıdır.</a:t>
            </a:r>
          </a:p>
          <a:p>
            <a:pPr marL="566928" indent="-457200" algn="just">
              <a:buFont typeface="+mj-lt"/>
              <a:buAutoNum type="alphaLcParenR"/>
            </a:pPr>
            <a:r>
              <a:rPr lang="tr-TR" sz="2000" b="1" dirty="0" smtClean="0">
                <a:latin typeface="Calibri" pitchFamily="34" charset="0"/>
              </a:rPr>
              <a:t>Önemlilik:</a:t>
            </a:r>
            <a:r>
              <a:rPr lang="tr-TR" sz="2000" dirty="0" smtClean="0">
                <a:latin typeface="Calibri" pitchFamily="34" charset="0"/>
              </a:rPr>
              <a:t> elde edilecek sonuç bilimsel açıdan bir yarar sağlamalıdır.</a:t>
            </a:r>
          </a:p>
          <a:p>
            <a:pPr marL="566928" indent="-457200" algn="just">
              <a:buFont typeface="+mj-lt"/>
              <a:buAutoNum type="alphaLcParenR"/>
            </a:pPr>
            <a:r>
              <a:rPr lang="tr-TR" sz="2000" b="1" dirty="0" smtClean="0">
                <a:latin typeface="Calibri" pitchFamily="34" charset="0"/>
              </a:rPr>
              <a:t>Yenilik:</a:t>
            </a:r>
            <a:r>
              <a:rPr lang="tr-TR" sz="2000" dirty="0" smtClean="0">
                <a:latin typeface="Calibri" pitchFamily="34" charset="0"/>
              </a:rPr>
              <a:t> problem daha önceki araştırmaların tekrarı ve yanıt bulunmuş bir problem olmamalıdır. Önceki araştırmalardan farklı olmalıdır.</a:t>
            </a:r>
          </a:p>
          <a:p>
            <a:pPr marL="566928" indent="-457200" algn="just">
              <a:buFont typeface="+mj-lt"/>
              <a:buAutoNum type="alphaLcParenR"/>
            </a:pPr>
            <a:r>
              <a:rPr lang="tr-TR" sz="2000" b="1" dirty="0" smtClean="0">
                <a:latin typeface="Calibri" pitchFamily="34" charset="0"/>
              </a:rPr>
              <a:t>Etik kurallara uygunluk: </a:t>
            </a:r>
            <a:r>
              <a:rPr lang="tr-TR" sz="2000" dirty="0" smtClean="0">
                <a:latin typeface="Calibri" pitchFamily="34" charset="0"/>
              </a:rPr>
              <a:t>araştırmaya denek olarak katılan kişilerin gizlilik hakkını korumak.</a:t>
            </a:r>
          </a:p>
          <a:p>
            <a:pPr marL="566928" indent="-457200" algn="just">
              <a:buFont typeface="+mj-lt"/>
              <a:buAutoNum type="alphaLcParenR"/>
            </a:pPr>
            <a:r>
              <a:rPr lang="tr-TR" sz="2000" b="1" dirty="0" smtClean="0">
                <a:latin typeface="Calibri" pitchFamily="34" charset="0"/>
              </a:rPr>
              <a:t>Özel ölçütler: </a:t>
            </a:r>
            <a:r>
              <a:rPr lang="tr-TR" sz="2000" dirty="0" smtClean="0">
                <a:latin typeface="Calibri" pitchFamily="34" charset="0"/>
              </a:rPr>
              <a:t>araştırmacının özelliklerinden kaynaklanan ölçütler.</a:t>
            </a:r>
          </a:p>
          <a:p>
            <a:pPr marL="566928" indent="-457200" algn="just">
              <a:buFont typeface="+mj-lt"/>
              <a:buAutoNum type="alphaLcParenR"/>
            </a:pPr>
            <a:endParaRPr lang="tr-TR" sz="2000" dirty="0">
              <a:latin typeface="Calibri" pitchFamily="34" charset="0"/>
            </a:endParaRP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buNone/>
            </a:pPr>
            <a:r>
              <a:rPr lang="tr-TR" sz="2000" dirty="0" smtClean="0">
                <a:solidFill>
                  <a:srgbClr val="00B0F0"/>
                </a:solidFill>
                <a:latin typeface="Calibri" pitchFamily="34" charset="0"/>
              </a:rPr>
              <a:t>f) </a:t>
            </a:r>
            <a:r>
              <a:rPr lang="tr-TR" sz="2000" b="1" dirty="0" smtClean="0">
                <a:latin typeface="Calibri" pitchFamily="34" charset="0"/>
              </a:rPr>
              <a:t>Alanda yeterlilik: </a:t>
            </a:r>
            <a:r>
              <a:rPr lang="tr-TR" sz="2000" dirty="0" smtClean="0">
                <a:latin typeface="Calibri" pitchFamily="34" charset="0"/>
              </a:rPr>
              <a:t>araştırmacının, bilgi elde ettiği sonuçları değerlendirebilecek yeterlikte olmasıdır.</a:t>
            </a:r>
          </a:p>
          <a:p>
            <a:pPr marL="566928" indent="-457200" algn="just">
              <a:buAutoNum type="alphaLcParenR" startAt="7"/>
            </a:pPr>
            <a:r>
              <a:rPr lang="tr-TR" sz="2000" b="1" dirty="0" smtClean="0">
                <a:latin typeface="Calibri" pitchFamily="34" charset="0"/>
              </a:rPr>
              <a:t>Yöntemlerde yeterlik:</a:t>
            </a:r>
            <a:r>
              <a:rPr lang="tr-TR" sz="2000" dirty="0" smtClean="0">
                <a:latin typeface="Calibri" pitchFamily="34" charset="0"/>
              </a:rPr>
              <a:t> araştırmacı ölçme teknikleri ve istatistik bilgisine sahip olmalıdır.</a:t>
            </a:r>
          </a:p>
          <a:p>
            <a:pPr marL="566928" indent="-457200" algn="just">
              <a:buAutoNum type="alphaLcParenR" startAt="7"/>
            </a:pPr>
            <a:r>
              <a:rPr lang="tr-TR" sz="2000" b="1" dirty="0" smtClean="0">
                <a:latin typeface="Calibri" pitchFamily="34" charset="0"/>
              </a:rPr>
              <a:t>Veri toplama izni:</a:t>
            </a:r>
            <a:r>
              <a:rPr lang="tr-TR" sz="2000" dirty="0" smtClean="0">
                <a:latin typeface="Calibri" pitchFamily="34" charset="0"/>
              </a:rPr>
              <a:t> araştırma yaptığı konuda gerekli izin belgelerini almasıdır. Sakınca olmaması.</a:t>
            </a:r>
          </a:p>
          <a:p>
            <a:pPr marL="566928" indent="-457200" algn="just">
              <a:buAutoNum type="alphaLcParenR" startAt="7"/>
            </a:pPr>
            <a:r>
              <a:rPr lang="tr-TR" sz="2000" b="1" dirty="0" smtClean="0">
                <a:latin typeface="Calibri" pitchFamily="34" charset="0"/>
              </a:rPr>
              <a:t>Olanak yeterliği: </a:t>
            </a:r>
            <a:r>
              <a:rPr lang="tr-TR" sz="2000" dirty="0" smtClean="0">
                <a:latin typeface="Calibri" pitchFamily="34" charset="0"/>
              </a:rPr>
              <a:t>araştırmayı tamamlamak için yeterli zamanın, maddi yeterliliğin ve diğer gerekli olan koşulların uygun olmasıdır.</a:t>
            </a:r>
          </a:p>
          <a:p>
            <a:pPr marL="566928" indent="-457200" algn="just">
              <a:buAutoNum type="alphaLcParenR" startAt="7"/>
            </a:pPr>
            <a:r>
              <a:rPr lang="tr-TR" sz="2000" b="1" dirty="0" smtClean="0">
                <a:latin typeface="Calibri" pitchFamily="34" charset="0"/>
              </a:rPr>
              <a:t>İlgi yeterliği: </a:t>
            </a:r>
            <a:r>
              <a:rPr lang="tr-TR" sz="2000" dirty="0" smtClean="0">
                <a:latin typeface="Calibri" pitchFamily="34" charset="0"/>
              </a:rPr>
              <a:t>araştırmacının, araştırma yaptığı konuya ilgili olması ve karşılaştığı problemler karşısında yılmadan sürdürebilmesidir.</a:t>
            </a:r>
            <a:endParaRPr lang="tr-TR" sz="2000" dirty="0">
              <a:latin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28596" y="1000108"/>
            <a:ext cx="7929618" cy="4525963"/>
          </a:xfrm>
        </p:spPr>
        <p:txBody>
          <a:bodyPr>
            <a:normAutofit/>
          </a:bodyPr>
          <a:lstStyle/>
          <a:p>
            <a:pPr algn="just"/>
            <a:r>
              <a:rPr lang="tr-TR" sz="2000" dirty="0" smtClean="0">
                <a:latin typeface="Calibri" pitchFamily="34" charset="0"/>
              </a:rPr>
              <a:t>Bu dönemleri geçerken bilgi birikimine de sahip olmuşlar ve düşünsel yapılarında da önemli değişmeler olmuştur.</a:t>
            </a:r>
          </a:p>
          <a:p>
            <a:pPr algn="just"/>
            <a:endParaRPr lang="tr-TR" sz="2000" dirty="0" smtClean="0">
              <a:latin typeface="Calibri" pitchFamily="34" charset="0"/>
            </a:endParaRPr>
          </a:p>
          <a:p>
            <a:pPr algn="just"/>
            <a:r>
              <a:rPr lang="tr-TR" sz="2000" dirty="0" smtClean="0">
                <a:latin typeface="Calibri" pitchFamily="34" charset="0"/>
              </a:rPr>
              <a:t>Yerleşik hayata geçmelerinin ardından tüketicilikten üreticiliğe de geçmişlerdir.</a:t>
            </a:r>
          </a:p>
          <a:p>
            <a:pPr algn="just"/>
            <a:endParaRPr lang="tr-TR" sz="2000" dirty="0" smtClean="0">
              <a:latin typeface="Calibri" pitchFamily="34" charset="0"/>
            </a:endParaRPr>
          </a:p>
          <a:p>
            <a:pPr algn="just"/>
            <a:r>
              <a:rPr lang="tr-TR" sz="2000" dirty="0" smtClean="0">
                <a:latin typeface="Calibri" pitchFamily="34" charset="0"/>
              </a:rPr>
              <a:t>Ürettiklerinin bir kısmını tüketip, ellerinde kalan bir kısmını ise depolayıp ihtiyacı olan topluluklara pazarlamışlardır.</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b="1" dirty="0" smtClean="0">
                <a:latin typeface="Calibri" pitchFamily="34" charset="0"/>
              </a:rPr>
              <a:t>Bilimin amacı </a:t>
            </a:r>
            <a:r>
              <a:rPr lang="tr-TR" sz="2000" b="1" dirty="0" smtClean="0">
                <a:solidFill>
                  <a:srgbClr val="FF0000"/>
                </a:solidFill>
                <a:latin typeface="Calibri" pitchFamily="34" charset="0"/>
              </a:rPr>
              <a:t>evreni açıklayabilme ve gerektiğinde onu kontrol altına </a:t>
            </a:r>
            <a:r>
              <a:rPr lang="tr-TR" sz="2000" dirty="0" smtClean="0">
                <a:latin typeface="Calibri" pitchFamily="34" charset="0"/>
              </a:rPr>
              <a:t>almaktır.</a:t>
            </a:r>
          </a:p>
          <a:p>
            <a:pPr algn="just"/>
            <a:r>
              <a:rPr lang="tr-TR" sz="2000" dirty="0" smtClean="0">
                <a:latin typeface="Calibri" pitchFamily="34" charset="0"/>
              </a:rPr>
              <a:t>Bu amaç çerçevesinde temel bilimin işlevleri </a:t>
            </a:r>
            <a:r>
              <a:rPr lang="tr-TR" sz="2000" dirty="0" smtClean="0">
                <a:solidFill>
                  <a:srgbClr val="FF0000"/>
                </a:solidFill>
                <a:latin typeface="Calibri" pitchFamily="34" charset="0"/>
              </a:rPr>
              <a:t>betimleme, açıklama, kontrol </a:t>
            </a:r>
            <a:r>
              <a:rPr lang="tr-TR" sz="2000" dirty="0" smtClean="0">
                <a:latin typeface="Calibri" pitchFamily="34" charset="0"/>
              </a:rPr>
              <a:t>olarak belirtilebilir.</a:t>
            </a:r>
          </a:p>
          <a:p>
            <a:pPr algn="just"/>
            <a:r>
              <a:rPr lang="tr-TR" sz="2000" dirty="0" smtClean="0">
                <a:latin typeface="Calibri" pitchFamily="34" charset="0"/>
              </a:rPr>
              <a:t>Bilimin </a:t>
            </a:r>
            <a:r>
              <a:rPr lang="tr-TR" sz="2000" dirty="0" smtClean="0">
                <a:solidFill>
                  <a:srgbClr val="FF0000"/>
                </a:solidFill>
                <a:latin typeface="Calibri" pitchFamily="34" charset="0"/>
              </a:rPr>
              <a:t>anlama işlevi en basit </a:t>
            </a:r>
            <a:r>
              <a:rPr lang="tr-TR" sz="2000" dirty="0" smtClean="0">
                <a:latin typeface="Calibri" pitchFamily="34" charset="0"/>
              </a:rPr>
              <a:t>olanıdır. Bu aşamada bilim yalnızca gözlediği olguları olduğu gibi tanımlayarak </a:t>
            </a:r>
            <a:r>
              <a:rPr lang="tr-TR" sz="2000" dirty="0" smtClean="0">
                <a:solidFill>
                  <a:srgbClr val="FF0000"/>
                </a:solidFill>
                <a:latin typeface="Calibri" pitchFamily="34" charset="0"/>
              </a:rPr>
              <a:t>nedir?</a:t>
            </a:r>
            <a:r>
              <a:rPr lang="tr-TR" sz="2000" dirty="0" smtClean="0">
                <a:latin typeface="Calibri" pitchFamily="34" charset="0"/>
              </a:rPr>
              <a:t> Sorusuna cevap arar.</a:t>
            </a:r>
          </a:p>
          <a:p>
            <a:pPr algn="just"/>
            <a:r>
              <a:rPr lang="tr-TR" sz="2000" dirty="0" smtClean="0">
                <a:solidFill>
                  <a:srgbClr val="FF0000"/>
                </a:solidFill>
                <a:latin typeface="Calibri" pitchFamily="34" charset="0"/>
              </a:rPr>
              <a:t>Açıklama işlevinde</a:t>
            </a:r>
            <a:r>
              <a:rPr lang="tr-TR" sz="2000" dirty="0" smtClean="0">
                <a:latin typeface="Calibri" pitchFamily="34" charset="0"/>
              </a:rPr>
              <a:t>, daha önce tanımlamış olduğu olgular arasında neden-sonuç ilişkisi kurmaya çalışır. Bu aşama da bilim </a:t>
            </a:r>
            <a:r>
              <a:rPr lang="tr-TR" sz="2000" dirty="0" smtClean="0">
                <a:solidFill>
                  <a:srgbClr val="FF0000"/>
                </a:solidFill>
                <a:latin typeface="Calibri" pitchFamily="34" charset="0"/>
              </a:rPr>
              <a:t>neden?</a:t>
            </a:r>
            <a:r>
              <a:rPr lang="tr-TR" sz="2000" dirty="0" smtClean="0">
                <a:latin typeface="Calibri" pitchFamily="34" charset="0"/>
              </a:rPr>
              <a:t> Sorusuna cevap arar. </a:t>
            </a:r>
          </a:p>
          <a:p>
            <a:pPr algn="just"/>
            <a:r>
              <a:rPr lang="tr-TR" sz="2000" dirty="0" smtClean="0">
                <a:solidFill>
                  <a:srgbClr val="FF0000"/>
                </a:solidFill>
                <a:latin typeface="Calibri" pitchFamily="34" charset="0"/>
              </a:rPr>
              <a:t>Kontrol işlevi </a:t>
            </a:r>
            <a:r>
              <a:rPr lang="tr-TR" sz="2000" dirty="0" smtClean="0">
                <a:latin typeface="Calibri" pitchFamily="34" charset="0"/>
              </a:rPr>
              <a:t>de anlama ve açıklama aşamalarında ortaya çıkan bilgilerin uygulamaya konulmasıdır. Bu aşamadaki </a:t>
            </a:r>
            <a:r>
              <a:rPr lang="tr-TR" sz="2000" dirty="0" smtClean="0">
                <a:solidFill>
                  <a:srgbClr val="FF0000"/>
                </a:solidFill>
                <a:latin typeface="Calibri" pitchFamily="34" charset="0"/>
              </a:rPr>
              <a:t>amaç; doğa ve toplum olaylarının kontrol altına</a:t>
            </a:r>
            <a:r>
              <a:rPr lang="tr-TR" sz="2000" dirty="0" smtClean="0">
                <a:latin typeface="Calibri" pitchFamily="34" charset="0"/>
              </a:rPr>
              <a:t> alınmasıdır.</a:t>
            </a:r>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800" dirty="0" smtClean="0"/>
              <a:t>Bilimin özellikleri</a:t>
            </a:r>
            <a:endParaRPr lang="tr-TR" sz="2800"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28596" y="1142984"/>
            <a:ext cx="8229600" cy="4525963"/>
          </a:xfrm>
        </p:spPr>
        <p:txBody>
          <a:bodyPr>
            <a:normAutofit/>
          </a:bodyPr>
          <a:lstStyle/>
          <a:p>
            <a:pPr algn="just"/>
            <a:r>
              <a:rPr lang="tr-TR" sz="2000" dirty="0" smtClean="0">
                <a:solidFill>
                  <a:srgbClr val="FF0000"/>
                </a:solidFill>
                <a:latin typeface="Calibri" pitchFamily="34" charset="0"/>
              </a:rPr>
              <a:t>Bilimin bazı özellikleri vardır. Bunlar;</a:t>
            </a:r>
          </a:p>
          <a:p>
            <a:pPr marL="566928" indent="-457200" algn="just">
              <a:buFont typeface="+mj-lt"/>
              <a:buAutoNum type="arabicPeriod"/>
            </a:pPr>
            <a:r>
              <a:rPr lang="tr-TR" sz="2000" b="1" dirty="0" smtClean="0">
                <a:latin typeface="Calibri" pitchFamily="34" charset="0"/>
              </a:rPr>
              <a:t>Bilim gözleme dayanır. </a:t>
            </a:r>
            <a:r>
              <a:rPr lang="tr-TR" sz="2000" dirty="0" smtClean="0">
                <a:latin typeface="Calibri" pitchFamily="34" charset="0"/>
              </a:rPr>
              <a:t>Gözlenebilir ve ölçülebilir olgular olmalıdır.</a:t>
            </a:r>
          </a:p>
          <a:p>
            <a:pPr marL="566928" indent="-457200" algn="just">
              <a:buFont typeface="+mj-lt"/>
              <a:buAutoNum type="arabicPeriod"/>
            </a:pPr>
            <a:r>
              <a:rPr lang="tr-TR" sz="2000" b="1" dirty="0" smtClean="0">
                <a:latin typeface="Calibri" pitchFamily="34" charset="0"/>
              </a:rPr>
              <a:t>Bilim nesneldir. </a:t>
            </a:r>
            <a:r>
              <a:rPr lang="tr-TR" sz="2000" dirty="0" smtClean="0">
                <a:latin typeface="Calibri" pitchFamily="34" charset="0"/>
              </a:rPr>
              <a:t>Araştırmacı kendi kanı ve düşüncelerini yoruma katmamalıdır. Nesnel olmalıdır.</a:t>
            </a:r>
          </a:p>
          <a:p>
            <a:pPr marL="566928" indent="-457200" algn="just">
              <a:buFont typeface="+mj-lt"/>
              <a:buAutoNum type="arabicPeriod"/>
            </a:pPr>
            <a:r>
              <a:rPr lang="tr-TR" sz="2000" b="1" dirty="0" smtClean="0">
                <a:latin typeface="Calibri" pitchFamily="34" charset="0"/>
              </a:rPr>
              <a:t>Bilim mantıksaldır. </a:t>
            </a:r>
            <a:r>
              <a:rPr lang="tr-TR" sz="2000" dirty="0" smtClean="0">
                <a:latin typeface="Calibri" pitchFamily="34" charset="0"/>
              </a:rPr>
              <a:t>Bilgilerin birbiriyle tutarlı olması.</a:t>
            </a:r>
          </a:p>
          <a:p>
            <a:pPr marL="566928" indent="-457200" algn="just">
              <a:buFont typeface="+mj-lt"/>
              <a:buAutoNum type="arabicPeriod"/>
            </a:pPr>
            <a:r>
              <a:rPr lang="tr-TR" sz="2000" b="1" dirty="0" smtClean="0">
                <a:latin typeface="Calibri" pitchFamily="34" charset="0"/>
              </a:rPr>
              <a:t>Bilim eleştiricidir. </a:t>
            </a:r>
            <a:r>
              <a:rPr lang="tr-TR" sz="2000" dirty="0" smtClean="0">
                <a:latin typeface="Calibri" pitchFamily="34" charset="0"/>
              </a:rPr>
              <a:t>Ulaşılan sonuçları, düşünceleri eleştirir. Bu özellik bilimin kendini yenileme ve geliştirmesini sağlar.</a:t>
            </a:r>
          </a:p>
          <a:p>
            <a:pPr marL="566928" indent="-457200" algn="just">
              <a:buFont typeface="+mj-lt"/>
              <a:buAutoNum type="arabicPeriod"/>
            </a:pPr>
            <a:r>
              <a:rPr lang="tr-TR" sz="2000" b="1" dirty="0" smtClean="0">
                <a:latin typeface="Calibri" pitchFamily="34" charset="0"/>
              </a:rPr>
              <a:t>Bilim seçicidir. </a:t>
            </a:r>
            <a:r>
              <a:rPr lang="tr-TR" sz="2000" dirty="0" smtClean="0">
                <a:latin typeface="Calibri" pitchFamily="34" charset="0"/>
              </a:rPr>
              <a:t>Evrende var olan her şeyle ilgilenmez. Düzenli bilgiler elde edip gelişmesi için de seçici olması gerekir.</a:t>
            </a:r>
          </a:p>
          <a:p>
            <a:pPr marL="566928" indent="-457200" algn="just">
              <a:buFont typeface="+mj-lt"/>
              <a:buAutoNum type="arabicPeriod"/>
            </a:pPr>
            <a:r>
              <a:rPr lang="tr-TR" sz="2000" b="1" dirty="0" smtClean="0">
                <a:latin typeface="Calibri" pitchFamily="34" charset="0"/>
              </a:rPr>
              <a:t>Bilim genelleyicidir. </a:t>
            </a:r>
            <a:r>
              <a:rPr lang="tr-TR" sz="2000" dirty="0" smtClean="0">
                <a:latin typeface="Calibri" pitchFamily="34" charset="0"/>
              </a:rPr>
              <a:t>Tek tek olaylarla değil daha çok olaylar bütünü ile ilgilenir. </a:t>
            </a:r>
            <a:endParaRPr lang="tr-TR" sz="2000" b="1" dirty="0">
              <a:latin typeface="Calibri" pitchFamily="34" charset="0"/>
            </a:endParaRP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Bir sorunu çözmek, bir deneyi sonuçlandırmak, bir konuyu öğrenmek ya da öğretmek gibi amaçlara ulaşmak için bilinçli olarak seçilen ve izlenen düzenli yola </a:t>
            </a:r>
            <a:r>
              <a:rPr lang="tr-TR" sz="2000" dirty="0" smtClean="0">
                <a:solidFill>
                  <a:srgbClr val="FF0000"/>
                </a:solidFill>
                <a:latin typeface="Calibri" pitchFamily="34" charset="0"/>
              </a:rPr>
              <a:t>yöntem</a:t>
            </a:r>
            <a:r>
              <a:rPr lang="tr-TR" sz="2000" dirty="0" smtClean="0">
                <a:latin typeface="Calibri" pitchFamily="34" charset="0"/>
              </a:rPr>
              <a:t> denir.</a:t>
            </a:r>
          </a:p>
          <a:p>
            <a:pPr algn="just"/>
            <a:r>
              <a:rPr lang="tr-TR" sz="2000" dirty="0" smtClean="0">
                <a:latin typeface="Calibri" pitchFamily="34" charset="0"/>
              </a:rPr>
              <a:t>Bilimsel yöntemin aşamaları:</a:t>
            </a:r>
          </a:p>
          <a:p>
            <a:pPr marL="566928" indent="-457200" algn="just">
              <a:buFont typeface="+mj-lt"/>
              <a:buAutoNum type="arabicPeriod"/>
            </a:pPr>
            <a:r>
              <a:rPr lang="tr-TR" sz="2000" b="1" dirty="0" smtClean="0">
                <a:latin typeface="Calibri" pitchFamily="34" charset="0"/>
              </a:rPr>
              <a:t>Problemin </a:t>
            </a:r>
            <a:r>
              <a:rPr lang="tr-TR" sz="2000" b="1" dirty="0" smtClean="0">
                <a:solidFill>
                  <a:srgbClr val="FF0000"/>
                </a:solidFill>
                <a:latin typeface="Calibri" pitchFamily="34" charset="0"/>
              </a:rPr>
              <a:t>fark edilmesi</a:t>
            </a:r>
          </a:p>
          <a:p>
            <a:pPr marL="566928" indent="-457200" algn="just">
              <a:buFont typeface="+mj-lt"/>
              <a:buAutoNum type="arabicPeriod"/>
            </a:pPr>
            <a:r>
              <a:rPr lang="tr-TR" sz="2000" b="1" dirty="0" smtClean="0">
                <a:latin typeface="Calibri" pitchFamily="34" charset="0"/>
              </a:rPr>
              <a:t>Problemin </a:t>
            </a:r>
            <a:r>
              <a:rPr lang="tr-TR" sz="2000" b="1" dirty="0" smtClean="0">
                <a:solidFill>
                  <a:srgbClr val="FF0000"/>
                </a:solidFill>
                <a:latin typeface="Calibri" pitchFamily="34" charset="0"/>
              </a:rPr>
              <a:t>tanımlanması</a:t>
            </a:r>
          </a:p>
          <a:p>
            <a:pPr marL="566928" indent="-457200" algn="just">
              <a:buFont typeface="+mj-lt"/>
              <a:buAutoNum type="arabicPeriod"/>
            </a:pPr>
            <a:r>
              <a:rPr lang="tr-TR" sz="2000" b="1" dirty="0" smtClean="0">
                <a:latin typeface="Calibri" pitchFamily="34" charset="0"/>
              </a:rPr>
              <a:t>Problem için olası </a:t>
            </a:r>
            <a:r>
              <a:rPr lang="tr-TR" sz="2000" b="1" dirty="0" smtClean="0">
                <a:solidFill>
                  <a:srgbClr val="FF0000"/>
                </a:solidFill>
                <a:latin typeface="Calibri" pitchFamily="34" charset="0"/>
              </a:rPr>
              <a:t>çözüm yollarının yazılması</a:t>
            </a:r>
          </a:p>
          <a:p>
            <a:pPr marL="566928" indent="-457200" algn="just">
              <a:buFont typeface="+mj-lt"/>
              <a:buAutoNum type="arabicPeriod"/>
            </a:pPr>
            <a:r>
              <a:rPr lang="tr-TR" sz="2000" b="1" dirty="0" smtClean="0">
                <a:latin typeface="Calibri" pitchFamily="34" charset="0"/>
              </a:rPr>
              <a:t>Olası çözümleri doğrulayacak </a:t>
            </a:r>
            <a:r>
              <a:rPr lang="tr-TR" sz="2000" b="1" dirty="0" smtClean="0">
                <a:solidFill>
                  <a:srgbClr val="FF0000"/>
                </a:solidFill>
                <a:latin typeface="Calibri" pitchFamily="34" charset="0"/>
              </a:rPr>
              <a:t>gözlem ve deneylerin neler olduğunun yazılması</a:t>
            </a:r>
          </a:p>
          <a:p>
            <a:pPr marL="566928" indent="-457200" algn="just">
              <a:buFont typeface="+mj-lt"/>
              <a:buAutoNum type="arabicPeriod"/>
            </a:pPr>
            <a:r>
              <a:rPr lang="tr-TR" sz="2000" b="1" dirty="0" err="1" smtClean="0">
                <a:latin typeface="Calibri" pitchFamily="34" charset="0"/>
              </a:rPr>
              <a:t>Denencelerin</a:t>
            </a:r>
            <a:r>
              <a:rPr lang="tr-TR" sz="2000" b="1" dirty="0" smtClean="0">
                <a:latin typeface="Calibri" pitchFamily="34" charset="0"/>
              </a:rPr>
              <a:t> </a:t>
            </a:r>
            <a:r>
              <a:rPr lang="tr-TR" sz="2000" b="1" dirty="0" smtClean="0">
                <a:solidFill>
                  <a:srgbClr val="FF0000"/>
                </a:solidFill>
                <a:latin typeface="Calibri" pitchFamily="34" charset="0"/>
              </a:rPr>
              <a:t>test edilmesi</a:t>
            </a:r>
            <a:endParaRPr lang="tr-TR" sz="2000" b="1" dirty="0">
              <a:solidFill>
                <a:srgbClr val="FF0000"/>
              </a:solidFill>
              <a:latin typeface="Calibri" pitchFamily="34" charset="0"/>
            </a:endParaRPr>
          </a:p>
        </p:txBody>
      </p:sp>
      <p:sp>
        <p:nvSpPr>
          <p:cNvPr id="3" name="2 Başlık"/>
          <p:cNvSpPr>
            <a:spLocks noGrp="1"/>
          </p:cNvSpPr>
          <p:nvPr>
            <p:ph type="title"/>
          </p:nvPr>
        </p:nvSpPr>
        <p:spPr/>
        <p:txBody>
          <a:bodyPr>
            <a:normAutofit/>
          </a:bodyPr>
          <a:lstStyle/>
          <a:p>
            <a:r>
              <a:rPr lang="tr-TR" sz="2800" dirty="0" smtClean="0"/>
              <a:t>Bilimsel Yöntemin Aşamaları</a:t>
            </a:r>
            <a:endParaRPr lang="tr-TR" sz="2800"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Rahatsızlık veren şey, birey için çözümlenmesi gerekiyorsa problem fark edilmiş ve çözümü için araştırılması gerektiği ortaya çıkmıştır.</a:t>
            </a:r>
          </a:p>
          <a:p>
            <a:pPr algn="just"/>
            <a:endParaRPr lang="tr-TR" sz="2000" dirty="0" smtClean="0">
              <a:latin typeface="Calibri" pitchFamily="34" charset="0"/>
            </a:endParaRPr>
          </a:p>
          <a:p>
            <a:pPr algn="just"/>
            <a:r>
              <a:rPr lang="tr-TR" sz="2000" dirty="0" smtClean="0">
                <a:latin typeface="Calibri" pitchFamily="34" charset="0"/>
              </a:rPr>
              <a:t>Problem yaratmayan bir durumun araştırılması gerekmez. Bu nedenle bilimsel yöntemin uygulanabilmesi için öncelikle bir problem olması gerekir.</a:t>
            </a:r>
          </a:p>
          <a:p>
            <a:pPr algn="just"/>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400" dirty="0" smtClean="0"/>
              <a:t>Problemin Fark Edilmesi</a:t>
            </a:r>
            <a:endParaRPr lang="tr-TR" sz="2400"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İkinci aşaması fark edilen problemin tanımlanmasıdır. Bir problemin çözümlenebilmesi, öncelikle onun ne olduğunun anlaşılmasına, problemin kaynağının ne olduğuna bağlıdır. </a:t>
            </a:r>
          </a:p>
          <a:p>
            <a:pPr algn="just"/>
            <a:endParaRPr lang="tr-TR" sz="2000" dirty="0" smtClean="0">
              <a:latin typeface="Calibri" pitchFamily="34" charset="0"/>
            </a:endParaRPr>
          </a:p>
          <a:p>
            <a:pPr algn="just"/>
            <a:r>
              <a:rPr lang="tr-TR" sz="2000" dirty="0" smtClean="0">
                <a:latin typeface="Calibri" pitchFamily="34" charset="0"/>
              </a:rPr>
              <a:t>Problem açıklandıktan sonra gerekli bilgiler ve olası çözüm yolları bulunmaya çalışılır.</a:t>
            </a:r>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400" dirty="0" smtClean="0"/>
              <a:t>Problemin Tanımlanması</a:t>
            </a:r>
            <a:endParaRPr lang="tr-TR" sz="2400"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Doğruluğu deneysel olarak henüz doğrulanmamış ancak doğrulanacağı umulan kuramsal düşünceye denence ya da hipotez denir.</a:t>
            </a:r>
          </a:p>
          <a:p>
            <a:pPr algn="just"/>
            <a:endParaRPr lang="tr-TR" sz="2000" dirty="0" smtClean="0">
              <a:latin typeface="Calibri" pitchFamily="34" charset="0"/>
            </a:endParaRPr>
          </a:p>
          <a:p>
            <a:pPr algn="just"/>
            <a:r>
              <a:rPr lang="tr-TR" sz="2000" dirty="0" smtClean="0">
                <a:latin typeface="Calibri" pitchFamily="34" charset="0"/>
              </a:rPr>
              <a:t>Bir önceki aşamada tanımlanan ve kaynağı belirlenen problem için olası çözümlerin belirlenmesi bilimsel yöntemin üçüncü aşaması olarak ifade edilebilir.</a:t>
            </a:r>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400" dirty="0" smtClean="0"/>
              <a:t>Problem için olası çözüm yollarının (</a:t>
            </a:r>
            <a:r>
              <a:rPr lang="tr-TR" sz="2400" dirty="0" err="1" smtClean="0"/>
              <a:t>denencelerin</a:t>
            </a:r>
            <a:r>
              <a:rPr lang="tr-TR" sz="2400" dirty="0" smtClean="0"/>
              <a:t>/hipotezlerin) yazılması</a:t>
            </a:r>
            <a:endParaRPr lang="tr-TR" sz="2400"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Olası çözüm yollarının doğrulanması ya da </a:t>
            </a:r>
            <a:r>
              <a:rPr lang="tr-TR" sz="2000" dirty="0" err="1" smtClean="0">
                <a:latin typeface="Calibri" pitchFamily="34" charset="0"/>
              </a:rPr>
              <a:t>yanlışlanması</a:t>
            </a:r>
            <a:r>
              <a:rPr lang="tr-TR" sz="2000" dirty="0" smtClean="0">
                <a:latin typeface="Calibri" pitchFamily="34" charset="0"/>
              </a:rPr>
              <a:t> için gerekli verilerin neler olacağının belirlenmesi gerekir.</a:t>
            </a:r>
          </a:p>
          <a:p>
            <a:pPr algn="just"/>
            <a:endParaRPr lang="tr-TR" sz="2000" dirty="0" smtClean="0">
              <a:latin typeface="Calibri" pitchFamily="34" charset="0"/>
            </a:endParaRPr>
          </a:p>
          <a:p>
            <a:pPr algn="just"/>
            <a:r>
              <a:rPr lang="tr-TR" sz="2000" dirty="0" smtClean="0">
                <a:latin typeface="Calibri" pitchFamily="34" charset="0"/>
              </a:rPr>
              <a:t>Objektif yolla elde edilen en az hatalı gözlem sonuçlarına dayalı verilen kararların isabetlilik düzeyi artacaktır.</a:t>
            </a:r>
          </a:p>
          <a:p>
            <a:pPr algn="just"/>
            <a:endParaRPr lang="tr-TR" sz="2000" dirty="0">
              <a:latin typeface="Calibri" pitchFamily="34" charset="0"/>
            </a:endParaRPr>
          </a:p>
        </p:txBody>
      </p:sp>
      <p:sp>
        <p:nvSpPr>
          <p:cNvPr id="3" name="2 Başlık"/>
          <p:cNvSpPr>
            <a:spLocks noGrp="1"/>
          </p:cNvSpPr>
          <p:nvPr>
            <p:ph type="title"/>
          </p:nvPr>
        </p:nvSpPr>
        <p:spPr>
          <a:xfrm>
            <a:off x="571472" y="285728"/>
            <a:ext cx="8229600" cy="1143000"/>
          </a:xfrm>
        </p:spPr>
        <p:txBody>
          <a:bodyPr>
            <a:normAutofit/>
          </a:bodyPr>
          <a:lstStyle/>
          <a:p>
            <a:r>
              <a:rPr lang="tr-TR" sz="2400" dirty="0" smtClean="0"/>
              <a:t>Olası çözümleri doğrulayacak gözlem ve deneylerin neler olduğunun saptanması</a:t>
            </a:r>
            <a:endParaRPr lang="tr-TR" sz="2400"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Bu aşamada elde edilen verilerle </a:t>
            </a:r>
            <a:r>
              <a:rPr lang="tr-TR" sz="2000" dirty="0" err="1" smtClean="0">
                <a:latin typeface="Calibri" pitchFamily="34" charset="0"/>
              </a:rPr>
              <a:t>denencelerin</a:t>
            </a:r>
            <a:r>
              <a:rPr lang="tr-TR" sz="2000" dirty="0" smtClean="0">
                <a:latin typeface="Calibri" pitchFamily="34" charset="0"/>
              </a:rPr>
              <a:t> doğru olup olmadığı kontrol edilir.</a:t>
            </a:r>
          </a:p>
          <a:p>
            <a:pPr algn="just"/>
            <a:endParaRPr lang="tr-TR" sz="2000" dirty="0" smtClean="0">
              <a:latin typeface="Calibri" pitchFamily="34" charset="0"/>
            </a:endParaRPr>
          </a:p>
          <a:p>
            <a:pPr algn="just"/>
            <a:r>
              <a:rPr lang="tr-TR" sz="2000" dirty="0" smtClean="0">
                <a:latin typeface="Calibri" pitchFamily="34" charset="0"/>
              </a:rPr>
              <a:t>Böylece hangi </a:t>
            </a:r>
            <a:r>
              <a:rPr lang="tr-TR" sz="2000" dirty="0" err="1" smtClean="0">
                <a:latin typeface="Calibri" pitchFamily="34" charset="0"/>
              </a:rPr>
              <a:t>denencelerin</a:t>
            </a:r>
            <a:r>
              <a:rPr lang="tr-TR" sz="2000" dirty="0" smtClean="0">
                <a:latin typeface="Calibri" pitchFamily="34" charset="0"/>
              </a:rPr>
              <a:t> gözlenen olgularla tutarlı olduğu, hangilerinin tutarsız olduğu belirlenir.</a:t>
            </a:r>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400" dirty="0" err="1" smtClean="0"/>
              <a:t>Denencelerin</a:t>
            </a:r>
            <a:r>
              <a:rPr lang="tr-TR" sz="2400" dirty="0" smtClean="0"/>
              <a:t> test edilmesi</a:t>
            </a:r>
            <a:endParaRPr lang="tr-TR" sz="2400"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b="1" dirty="0" smtClean="0">
                <a:latin typeface="Calibri" pitchFamily="34" charset="0"/>
              </a:rPr>
              <a:t>Temel araştırmalar</a:t>
            </a:r>
          </a:p>
          <a:p>
            <a:pPr algn="just"/>
            <a:r>
              <a:rPr lang="tr-TR" sz="2000" b="1" dirty="0" smtClean="0">
                <a:latin typeface="Calibri" pitchFamily="34" charset="0"/>
              </a:rPr>
              <a:t>Uygulamalı araştırmalar</a:t>
            </a:r>
          </a:p>
          <a:p>
            <a:pPr algn="just"/>
            <a:r>
              <a:rPr lang="tr-TR" sz="2000" b="1" dirty="0" smtClean="0">
                <a:latin typeface="Calibri" pitchFamily="34" charset="0"/>
              </a:rPr>
              <a:t>Laboratuar araştırmaları</a:t>
            </a:r>
          </a:p>
          <a:p>
            <a:pPr algn="just"/>
            <a:r>
              <a:rPr lang="tr-TR" sz="2000" b="1" dirty="0" smtClean="0">
                <a:latin typeface="Calibri" pitchFamily="34" charset="0"/>
              </a:rPr>
              <a:t>Saha araştırmaları</a:t>
            </a:r>
          </a:p>
          <a:p>
            <a:pPr algn="just"/>
            <a:r>
              <a:rPr lang="tr-TR" sz="2000" b="1" dirty="0" smtClean="0">
                <a:latin typeface="Calibri" pitchFamily="34" charset="0"/>
              </a:rPr>
              <a:t>Tarihsel araştırmalar</a:t>
            </a:r>
          </a:p>
          <a:p>
            <a:pPr algn="just"/>
            <a:r>
              <a:rPr lang="tr-TR" sz="2000" b="1" dirty="0" smtClean="0">
                <a:latin typeface="Calibri" pitchFamily="34" charset="0"/>
              </a:rPr>
              <a:t>Betimsel araştırmalar</a:t>
            </a:r>
          </a:p>
          <a:p>
            <a:pPr algn="just"/>
            <a:r>
              <a:rPr lang="tr-TR" sz="2000" b="1" dirty="0" smtClean="0">
                <a:latin typeface="Calibri" pitchFamily="34" charset="0"/>
              </a:rPr>
              <a:t>Deneysel araştırmalar</a:t>
            </a:r>
          </a:p>
          <a:p>
            <a:pPr algn="just"/>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800" dirty="0" smtClean="0"/>
              <a:t>Bilimsel Araştırma Türleri</a:t>
            </a:r>
            <a:endParaRPr lang="tr-TR" sz="2800" dirty="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Temel araştırmaların amacı, halihazırdaki kuramsal bilgilere yenilerini katmaktır. Dolayısıyla, kuram geliştirmeye ve kuram test etmeye yönelik araştırmalar olup günlük karşılaşılan problemlere çözüm bulmak amacıyla yapılmaz.</a:t>
            </a:r>
          </a:p>
          <a:p>
            <a:pPr algn="just">
              <a:buFont typeface="Wingdings" pitchFamily="2" charset="2"/>
              <a:buChar char="q"/>
            </a:pPr>
            <a:r>
              <a:rPr lang="tr-TR" sz="2000" dirty="0" smtClean="0">
                <a:solidFill>
                  <a:srgbClr val="FF0000"/>
                </a:solidFill>
                <a:latin typeface="Calibri" pitchFamily="34" charset="0"/>
              </a:rPr>
              <a:t>Örnek: </a:t>
            </a:r>
          </a:p>
          <a:p>
            <a:pPr algn="just"/>
            <a:r>
              <a:rPr lang="tr-TR" sz="2000" dirty="0" smtClean="0">
                <a:latin typeface="Calibri" pitchFamily="34" charset="0"/>
              </a:rPr>
              <a:t>Ekonomik koşullar ile sosyal gelişme arasındaki nedensel ilişkinin incelenmesi</a:t>
            </a:r>
          </a:p>
          <a:p>
            <a:pPr algn="just"/>
            <a:r>
              <a:rPr lang="tr-TR" sz="2000" dirty="0" smtClean="0">
                <a:latin typeface="Calibri" pitchFamily="34" charset="0"/>
              </a:rPr>
              <a:t>Ailenin geçmişte ve günümüzde farklı uygarlıklardaki rolünün incelenmesi</a:t>
            </a:r>
          </a:p>
          <a:p>
            <a:pPr algn="just"/>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400" dirty="0" smtClean="0"/>
              <a:t>Temel Araştırmalar</a:t>
            </a:r>
            <a:endParaRPr lang="tr-TR"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481328"/>
            <a:ext cx="7472386" cy="4525963"/>
          </a:xfrm>
        </p:spPr>
        <p:txBody>
          <a:bodyPr/>
          <a:lstStyle/>
          <a:p>
            <a:pPr algn="just"/>
            <a:r>
              <a:rPr lang="tr-TR" sz="2000" dirty="0" smtClean="0">
                <a:latin typeface="Calibri" pitchFamily="34" charset="0"/>
              </a:rPr>
              <a:t>Böylece, basitte olsa insanlar arasındaki iş bölümü ve iş birliği dolayısıyla insani ilişkiler ortaya çıkmıştır.</a:t>
            </a:r>
          </a:p>
          <a:p>
            <a:pPr algn="just"/>
            <a:endParaRPr lang="tr-TR" sz="2000" dirty="0" smtClean="0">
              <a:latin typeface="Calibri" pitchFamily="34" charset="0"/>
            </a:endParaRPr>
          </a:p>
          <a:p>
            <a:pPr algn="just"/>
            <a:r>
              <a:rPr lang="tr-TR" sz="2000" dirty="0" smtClean="0">
                <a:latin typeface="Calibri" pitchFamily="34" charset="0"/>
              </a:rPr>
              <a:t>İnsanın toplumsal sosyalleşme sürecinde </a:t>
            </a:r>
            <a:r>
              <a:rPr lang="tr-TR" sz="2000" dirty="0" smtClean="0">
                <a:solidFill>
                  <a:srgbClr val="FF0000"/>
                </a:solidFill>
                <a:latin typeface="Calibri" pitchFamily="34" charset="0"/>
              </a:rPr>
              <a:t>ailesi, okul, yönetim birimleri, sivil örgütler, arkadaşlar, akran grupları, komşular ve buna benzer daha bir çok </a:t>
            </a:r>
            <a:r>
              <a:rPr lang="tr-TR" sz="2000" dirty="0" err="1" smtClean="0">
                <a:solidFill>
                  <a:srgbClr val="FF0000"/>
                </a:solidFill>
                <a:latin typeface="Calibri" pitchFamily="34" charset="0"/>
              </a:rPr>
              <a:t>öge</a:t>
            </a:r>
            <a:r>
              <a:rPr lang="tr-TR" sz="2000" dirty="0" smtClean="0">
                <a:solidFill>
                  <a:srgbClr val="FF0000"/>
                </a:solidFill>
                <a:latin typeface="Calibri" pitchFamily="34" charset="0"/>
              </a:rPr>
              <a:t> yer almaktadır.</a:t>
            </a:r>
          </a:p>
          <a:p>
            <a:endParaRPr lang="tr-TR" dirty="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Uygulama araştırmalarında amaç, günlük karşılaşılan problemlere çözüm bulmaktır; bilgi üretmek ise ikinci sırada gelir.</a:t>
            </a:r>
          </a:p>
          <a:p>
            <a:pPr algn="just"/>
            <a:r>
              <a:rPr lang="tr-TR" sz="2000" dirty="0" smtClean="0">
                <a:latin typeface="Calibri" pitchFamily="34" charset="0"/>
              </a:rPr>
              <a:t>Yerel problemlerin çözümüne yöneliktir.</a:t>
            </a:r>
          </a:p>
          <a:p>
            <a:pPr algn="just">
              <a:buFont typeface="Wingdings" pitchFamily="2" charset="2"/>
              <a:buChar char="q"/>
            </a:pPr>
            <a:r>
              <a:rPr lang="tr-TR" sz="2000" dirty="0" smtClean="0">
                <a:solidFill>
                  <a:srgbClr val="FF0000"/>
                </a:solidFill>
                <a:latin typeface="Calibri" pitchFamily="34" charset="0"/>
              </a:rPr>
              <a:t>Örnek: </a:t>
            </a:r>
          </a:p>
          <a:p>
            <a:pPr algn="just"/>
            <a:r>
              <a:rPr lang="tr-TR" sz="2000" dirty="0" smtClean="0">
                <a:latin typeface="Calibri" pitchFamily="34" charset="0"/>
              </a:rPr>
              <a:t>Araçların geliştirilmesi amacıyla uygulamalı araştırmalar.</a:t>
            </a:r>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400" dirty="0" smtClean="0"/>
              <a:t>Uygulamalı Araştırmalar</a:t>
            </a:r>
            <a:endParaRPr lang="tr-TR" sz="2400"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Araştırmanın uygun koşullar altında, istenmedik değişkenlerin daha çok kontrol altına alındığı, laboratuar ortamında gerçeğe uygun koşullar yaratılarak verilerin toplandığı ve bulgulara bakarak genellemelerin yapıldığı araştırmalardır.</a:t>
            </a:r>
          </a:p>
          <a:p>
            <a:pPr algn="just"/>
            <a:r>
              <a:rPr lang="tr-TR" sz="2000" dirty="0" smtClean="0">
                <a:solidFill>
                  <a:srgbClr val="FF0000"/>
                </a:solidFill>
                <a:latin typeface="Calibri" pitchFamily="34" charset="0"/>
              </a:rPr>
              <a:t>Örnek:</a:t>
            </a:r>
            <a:r>
              <a:rPr lang="tr-TR" sz="2000" dirty="0" smtClean="0">
                <a:latin typeface="Calibri" pitchFamily="34" charset="0"/>
              </a:rPr>
              <a:t> Sağlık,besin ve kullanılan birçok madde de testler yapılmaktadır.</a:t>
            </a:r>
          </a:p>
          <a:p>
            <a:pPr algn="just"/>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400" dirty="0" smtClean="0"/>
              <a:t>Laboratuar Araştırmaları</a:t>
            </a:r>
            <a:endParaRPr lang="tr-TR" sz="2400" dirty="0"/>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Günlük yaşantıda karşılaşılan ortamlarda, gerçek durumda araştırmanın yapılmasıdır. Araştırma gerçek ortamda yapıldığından genelleme de yapılacak hata daha azdır.</a:t>
            </a:r>
          </a:p>
          <a:p>
            <a:pPr algn="just"/>
            <a:endParaRPr lang="tr-TR" sz="2000" dirty="0" smtClean="0">
              <a:latin typeface="Calibri" pitchFamily="34" charset="0"/>
            </a:endParaRPr>
          </a:p>
          <a:p>
            <a:pPr algn="just"/>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400" dirty="0" smtClean="0"/>
              <a:t>Saha Araştırmaları</a:t>
            </a:r>
            <a:endParaRPr lang="tr-TR" sz="2400" dirty="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Geçmiş yaşam içerisinde meydana gelmiş olay ve olguların araştırmasında ya da bir problemin geçmişle ilişkisi yönünden incelenmesinde kullanılan yönteme denir.</a:t>
            </a:r>
          </a:p>
          <a:p>
            <a:pPr algn="just"/>
            <a:r>
              <a:rPr lang="tr-TR" sz="2000" dirty="0" smtClean="0">
                <a:latin typeface="Calibri" pitchFamily="34" charset="0"/>
              </a:rPr>
              <a:t>Geçmişe yönelik araştırmalar olduğunda ne idi? Sorusuna cevap arar.</a:t>
            </a:r>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400" dirty="0" smtClean="0"/>
              <a:t>Tarihsel Araştırmalar</a:t>
            </a:r>
            <a:endParaRPr lang="tr-TR" sz="2400" dirty="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Betimsel araştırmalar, olayların daha önceki durumlarını da dikkate alarak, değişkenler arasındaki ilişkileri açıklamaya yönelik araştırmalardır.</a:t>
            </a:r>
          </a:p>
          <a:p>
            <a:pPr algn="just"/>
            <a:endParaRPr lang="tr-TR" sz="2000" dirty="0" smtClean="0">
              <a:latin typeface="Calibri" pitchFamily="34" charset="0"/>
            </a:endParaRPr>
          </a:p>
          <a:p>
            <a:pPr algn="just"/>
            <a:r>
              <a:rPr lang="tr-TR" sz="2000" dirty="0" smtClean="0">
                <a:latin typeface="Calibri" pitchFamily="34" charset="0"/>
              </a:rPr>
              <a:t>Verileri ele alarak özetleyici değerlerle kısaca tanımlamaktır. Betimleme yöntemi denince genellikle anket, sınav ve gözlem formu gibi bir ölçme aracıyla veri toplama anlaşılır.</a:t>
            </a:r>
          </a:p>
          <a:p>
            <a:pPr algn="just"/>
            <a:endParaRPr lang="tr-TR" sz="2000" dirty="0" smtClean="0">
              <a:latin typeface="Calibri" pitchFamily="34" charset="0"/>
            </a:endParaRPr>
          </a:p>
          <a:p>
            <a:pPr algn="just"/>
            <a:r>
              <a:rPr lang="tr-TR" sz="2000" dirty="0" smtClean="0">
                <a:latin typeface="Calibri" pitchFamily="34" charset="0"/>
              </a:rPr>
              <a:t>Bu araçlarla toplanan bilgiler grupların özelliklerini betimlemede kullanılır.</a:t>
            </a:r>
          </a:p>
          <a:p>
            <a:pPr algn="just"/>
            <a:endParaRPr lang="tr-TR" sz="2000" dirty="0" smtClean="0">
              <a:latin typeface="Calibri" pitchFamily="34" charset="0"/>
            </a:endParaRPr>
          </a:p>
        </p:txBody>
      </p:sp>
      <p:sp>
        <p:nvSpPr>
          <p:cNvPr id="3" name="2 Başlık"/>
          <p:cNvSpPr>
            <a:spLocks noGrp="1"/>
          </p:cNvSpPr>
          <p:nvPr>
            <p:ph type="title"/>
          </p:nvPr>
        </p:nvSpPr>
        <p:spPr/>
        <p:txBody>
          <a:bodyPr>
            <a:normAutofit/>
          </a:bodyPr>
          <a:lstStyle/>
          <a:p>
            <a:r>
              <a:rPr lang="tr-TR" sz="2400" dirty="0" smtClean="0"/>
              <a:t>Betimsel Araştırmalar</a:t>
            </a:r>
            <a:endParaRPr lang="tr-TR" sz="2400"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Deneysel araştırmalar, değişkenler arasındaki neden-sonuç ilişkilerini  ortaya çıkartan araştırmalardır.</a:t>
            </a:r>
          </a:p>
          <a:p>
            <a:pPr algn="just"/>
            <a:endParaRPr lang="tr-TR" sz="2000" dirty="0" smtClean="0">
              <a:latin typeface="Calibri" pitchFamily="34" charset="0"/>
            </a:endParaRPr>
          </a:p>
          <a:p>
            <a:pPr algn="just"/>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400" dirty="0" smtClean="0"/>
              <a:t>Deneysel Araştırmalar</a:t>
            </a:r>
            <a:endParaRPr lang="tr-TR" sz="2400" dirty="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b="1" dirty="0" smtClean="0">
                <a:latin typeface="Calibri" pitchFamily="34" charset="0"/>
              </a:rPr>
              <a:t>Değişken: </a:t>
            </a:r>
            <a:r>
              <a:rPr lang="tr-TR" sz="2000" dirty="0" smtClean="0">
                <a:latin typeface="Calibri" pitchFamily="34" charset="0"/>
              </a:rPr>
              <a:t>değişik değerler alabilen (en az iki değer) her şey değişkendir (yaş, öğrenme hızı, kaygı düzeyi gibi).değişkenler aldıkları değerlere göre şöyle sınıflandırılır;</a:t>
            </a:r>
          </a:p>
          <a:p>
            <a:pPr algn="just"/>
            <a:endParaRPr lang="tr-TR" sz="2000" dirty="0" smtClean="0">
              <a:latin typeface="Calibri" pitchFamily="34" charset="0"/>
            </a:endParaRPr>
          </a:p>
          <a:p>
            <a:pPr marL="566928" indent="-457200" algn="just">
              <a:buFont typeface="+mj-lt"/>
              <a:buAutoNum type="alphaLcParenR"/>
            </a:pPr>
            <a:r>
              <a:rPr lang="tr-TR" sz="2000" dirty="0" smtClean="0">
                <a:solidFill>
                  <a:srgbClr val="FF0000"/>
                </a:solidFill>
                <a:latin typeface="Calibri" pitchFamily="34" charset="0"/>
              </a:rPr>
              <a:t>Süreksiz değişkenler: </a:t>
            </a:r>
            <a:r>
              <a:rPr lang="tr-TR" sz="2000" dirty="0" smtClean="0">
                <a:latin typeface="Calibri" pitchFamily="34" charset="0"/>
              </a:rPr>
              <a:t>tam sayı ile ifade edilebilen nitel değişkenlerdir( cinsiyet değişkeninde; kadının 1, erkeğin 2 ile ifade edilmesi gibi).</a:t>
            </a:r>
          </a:p>
          <a:p>
            <a:pPr marL="566928" indent="-457200" algn="just">
              <a:buFont typeface="+mj-lt"/>
              <a:buAutoNum type="alphaLcParenR"/>
            </a:pPr>
            <a:r>
              <a:rPr lang="tr-TR" sz="2000" dirty="0" smtClean="0">
                <a:solidFill>
                  <a:srgbClr val="FF0000"/>
                </a:solidFill>
                <a:latin typeface="Calibri" pitchFamily="34" charset="0"/>
              </a:rPr>
              <a:t>Sürekli değişkenler: </a:t>
            </a:r>
            <a:r>
              <a:rPr lang="tr-TR" sz="2000" dirty="0" smtClean="0">
                <a:latin typeface="Calibri" pitchFamily="34" charset="0"/>
              </a:rPr>
              <a:t>herhangi bir değer alabilen, kesirli sayılarla da ifade edilebilen nicel değişkenlerdir.</a:t>
            </a:r>
            <a:endParaRPr lang="tr-TR" sz="2000" dirty="0" smtClean="0">
              <a:solidFill>
                <a:srgbClr val="FF0000"/>
              </a:solidFill>
              <a:latin typeface="Calibri" pitchFamily="34" charset="0"/>
            </a:endParaRPr>
          </a:p>
          <a:p>
            <a:pPr marL="566928" indent="-457200" algn="just">
              <a:buNone/>
            </a:pPr>
            <a:endParaRPr lang="tr-TR" sz="2000" b="1" dirty="0">
              <a:latin typeface="Calibri" pitchFamily="34" charset="0"/>
            </a:endParaRPr>
          </a:p>
        </p:txBody>
      </p:sp>
      <p:sp>
        <p:nvSpPr>
          <p:cNvPr id="3" name="2 Başlık"/>
          <p:cNvSpPr>
            <a:spLocks noGrp="1"/>
          </p:cNvSpPr>
          <p:nvPr>
            <p:ph type="title"/>
          </p:nvPr>
        </p:nvSpPr>
        <p:spPr/>
        <p:txBody>
          <a:bodyPr>
            <a:normAutofit/>
          </a:bodyPr>
          <a:lstStyle/>
          <a:p>
            <a:r>
              <a:rPr lang="tr-TR" sz="2800" dirty="0" smtClean="0"/>
              <a:t>Araştırma Değişkenlerinin Gruplanması</a:t>
            </a:r>
            <a:endParaRPr lang="tr-TR" sz="2800" dirty="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Araştırmanın kontrol biçimine bağlı olarak değişkenler üç grupta incelenir. Bunlar;</a:t>
            </a:r>
          </a:p>
          <a:p>
            <a:pPr algn="just">
              <a:buNone/>
            </a:pPr>
            <a:endParaRPr lang="tr-TR" sz="2000" dirty="0" smtClean="0">
              <a:latin typeface="Calibri" pitchFamily="34" charset="0"/>
            </a:endParaRPr>
          </a:p>
          <a:p>
            <a:pPr marL="566928" indent="-457200" algn="just">
              <a:buFont typeface="+mj-lt"/>
              <a:buAutoNum type="alphaLcPeriod"/>
            </a:pPr>
            <a:r>
              <a:rPr lang="tr-TR" sz="2000" b="1" dirty="0" smtClean="0">
                <a:latin typeface="Calibri" pitchFamily="34" charset="0"/>
              </a:rPr>
              <a:t>Bağımlı Değişken: </a:t>
            </a:r>
            <a:r>
              <a:rPr lang="tr-TR" sz="2000" dirty="0" smtClean="0">
                <a:latin typeface="Calibri" pitchFamily="34" charset="0"/>
              </a:rPr>
              <a:t>bağımsız değişkenin etkisi ile değişmesi beklenen değişkene denir.</a:t>
            </a:r>
          </a:p>
          <a:p>
            <a:pPr marL="566928" indent="-457200" algn="just">
              <a:buFont typeface="+mj-lt"/>
              <a:buAutoNum type="alphaLcPeriod"/>
            </a:pPr>
            <a:r>
              <a:rPr lang="tr-TR" sz="2000" b="1" dirty="0" smtClean="0">
                <a:latin typeface="Calibri" pitchFamily="34" charset="0"/>
              </a:rPr>
              <a:t>Bağımsız Değişken:</a:t>
            </a:r>
            <a:r>
              <a:rPr lang="tr-TR" sz="2000" dirty="0" smtClean="0">
                <a:latin typeface="Calibri" pitchFamily="34" charset="0"/>
              </a:rPr>
              <a:t> bağımlı değişken üzerinde etkisi test edilen değişkene denir.</a:t>
            </a:r>
          </a:p>
          <a:p>
            <a:pPr marL="566928" indent="-457200" algn="just">
              <a:buFont typeface="+mj-lt"/>
              <a:buAutoNum type="alphaLcPeriod"/>
            </a:pPr>
            <a:r>
              <a:rPr lang="tr-TR" sz="2000" b="1" dirty="0" smtClean="0">
                <a:latin typeface="Calibri" pitchFamily="34" charset="0"/>
              </a:rPr>
              <a:t>Kontrol Değişkenleri: </a:t>
            </a:r>
            <a:r>
              <a:rPr lang="tr-TR" sz="2000" dirty="0" smtClean="0">
                <a:latin typeface="Calibri" pitchFamily="34" charset="0"/>
              </a:rPr>
              <a:t>bağımlı değişken üzerinde etkisi test edilmeyen ama bağımlı değişkeni etkileme olasılığı olan değişkenlerdir. Zeka, yaş gibi özelliklerinden kaynaklanan veya zaman gibi süreçten kaynaklanan ya da sıcaklık, ısı gibi dış kaynaklara ilişkin değişkenlerdir.</a:t>
            </a:r>
            <a:endParaRPr lang="tr-TR" sz="2000" b="1" dirty="0">
              <a:latin typeface="Calibri" pitchFamily="34" charset="0"/>
            </a:endParaRP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Araştırma problemi belirlendikten sonra ikinci adım bu problemin ifade edilmesidir. Problem soru cümlesi ya da </a:t>
            </a:r>
            <a:r>
              <a:rPr lang="tr-TR" sz="2000" dirty="0" err="1" smtClean="0">
                <a:latin typeface="Calibri" pitchFamily="34" charset="0"/>
              </a:rPr>
              <a:t>denencelerle</a:t>
            </a:r>
            <a:r>
              <a:rPr lang="tr-TR" sz="2000" dirty="0" smtClean="0">
                <a:latin typeface="Calibri" pitchFamily="34" charset="0"/>
              </a:rPr>
              <a:t> belirtilir.</a:t>
            </a:r>
          </a:p>
          <a:p>
            <a:pPr algn="just"/>
            <a:r>
              <a:rPr lang="tr-TR" sz="2000" b="1" dirty="0" smtClean="0">
                <a:latin typeface="Calibri" pitchFamily="34" charset="0"/>
              </a:rPr>
              <a:t>Soru cümlesi</a:t>
            </a:r>
            <a:r>
              <a:rPr lang="tr-TR" sz="2000" dirty="0" smtClean="0">
                <a:latin typeface="Calibri" pitchFamily="34" charset="0"/>
              </a:rPr>
              <a:t>: araştırmanın amacı soru cümlesi biçiminde ifade edilebilir.</a:t>
            </a:r>
          </a:p>
          <a:p>
            <a:pPr algn="just"/>
            <a:r>
              <a:rPr lang="tr-TR" sz="2000" dirty="0" smtClean="0">
                <a:latin typeface="Calibri" pitchFamily="34" charset="0"/>
              </a:rPr>
              <a:t>Örnek: sınav kaygısıyla baş etme programı uygulanan ve uygulanmayan lise üçüncü sınıf öğrencilerinin sınav kaygısı düzeylerinde fark var mıdır?</a:t>
            </a:r>
          </a:p>
          <a:p>
            <a:pPr algn="just"/>
            <a:r>
              <a:rPr lang="tr-TR" sz="2000" b="1" dirty="0" smtClean="0">
                <a:latin typeface="Calibri" pitchFamily="34" charset="0"/>
              </a:rPr>
              <a:t>Denence cümlesi: </a:t>
            </a:r>
            <a:r>
              <a:rPr lang="tr-TR" sz="2000" dirty="0" smtClean="0">
                <a:latin typeface="Calibri" pitchFamily="34" charset="0"/>
              </a:rPr>
              <a:t>araştırmalarda en az iki değişken arasında </a:t>
            </a:r>
            <a:r>
              <a:rPr lang="tr-TR" sz="2000" dirty="0" err="1" smtClean="0">
                <a:latin typeface="Calibri" pitchFamily="34" charset="0"/>
              </a:rPr>
              <a:t>yordanan</a:t>
            </a:r>
            <a:r>
              <a:rPr lang="tr-TR" sz="2000" dirty="0" smtClean="0">
                <a:latin typeface="Calibri" pitchFamily="34" charset="0"/>
              </a:rPr>
              <a:t> ilişkinin ifadesidir.</a:t>
            </a:r>
          </a:p>
          <a:p>
            <a:pPr algn="just"/>
            <a:r>
              <a:rPr lang="tr-TR" sz="2000" dirty="0" smtClean="0">
                <a:latin typeface="Calibri" pitchFamily="34" charset="0"/>
              </a:rPr>
              <a:t>Örnek: sınav kaygısıyla baş etme programı uygulanan lise 3. sınıf öğrencilerinin sınav kaygısı düzeylerinde, bu programın uygulanmadığı lise üçüncü sınıf öğrencilerinin sınav kaygısı düzeylerine oranla azalma olur.</a:t>
            </a:r>
          </a:p>
          <a:p>
            <a:pPr algn="just"/>
            <a:endParaRPr lang="tr-TR" sz="2000" b="1" dirty="0" smtClean="0">
              <a:latin typeface="Calibri" pitchFamily="34" charset="0"/>
            </a:endParaRPr>
          </a:p>
          <a:p>
            <a:pPr algn="just"/>
            <a:endParaRPr lang="tr-TR" sz="2000" dirty="0">
              <a:latin typeface="Calibri" pitchFamily="34" charset="0"/>
            </a:endParaRP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İki değişken arasındaki ilişkiyi yönünü de belirtecek biçimde dile getirmelidir.</a:t>
            </a:r>
          </a:p>
          <a:p>
            <a:pPr algn="just"/>
            <a:r>
              <a:rPr lang="tr-TR" sz="2000" dirty="0" smtClean="0">
                <a:latin typeface="Calibri" pitchFamily="34" charset="0"/>
              </a:rPr>
              <a:t>Test edilebilir, sınanabilir olmalıdır. Ölçülebilir ve gözlenebilir kavramları içermelidir.</a:t>
            </a:r>
          </a:p>
          <a:p>
            <a:pPr algn="just"/>
            <a:r>
              <a:rPr lang="tr-TR" sz="2000" dirty="0" smtClean="0">
                <a:latin typeface="Calibri" pitchFamily="34" charset="0"/>
              </a:rPr>
              <a:t>Değer yargısı taşımamalıdır.</a:t>
            </a:r>
          </a:p>
          <a:p>
            <a:pPr algn="just"/>
            <a:r>
              <a:rPr lang="tr-TR" sz="2000" dirty="0" smtClean="0">
                <a:latin typeface="Calibri" pitchFamily="34" charset="0"/>
              </a:rPr>
              <a:t>Hem doğası açısından hem de eldeki olanaklar açısından sınanabilmelidir.</a:t>
            </a:r>
          </a:p>
          <a:p>
            <a:pPr algn="just"/>
            <a:r>
              <a:rPr lang="tr-TR" sz="2000" dirty="0" smtClean="0">
                <a:latin typeface="Calibri" pitchFamily="34" charset="0"/>
              </a:rPr>
              <a:t>Herkesin aynı anlamlar vereceği, açık ve sade bir dille yazılmalıdır.</a:t>
            </a:r>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400" dirty="0" err="1" smtClean="0"/>
              <a:t>Denencenin</a:t>
            </a:r>
            <a:r>
              <a:rPr lang="tr-TR" sz="2400" dirty="0" smtClean="0"/>
              <a:t> Özellikleri</a:t>
            </a:r>
            <a:endParaRPr lang="tr-TR"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71472" y="1071546"/>
            <a:ext cx="6972320" cy="4525963"/>
          </a:xfrm>
        </p:spPr>
        <p:txBody>
          <a:bodyPr>
            <a:normAutofit/>
          </a:bodyPr>
          <a:lstStyle/>
          <a:p>
            <a:pPr algn="just"/>
            <a:r>
              <a:rPr lang="tr-TR" sz="2000" b="1" dirty="0" smtClean="0">
                <a:latin typeface="Calibri" pitchFamily="34" charset="0"/>
              </a:rPr>
              <a:t>Aile: </a:t>
            </a:r>
            <a:r>
              <a:rPr lang="tr-TR" sz="2000" dirty="0" smtClean="0">
                <a:latin typeface="Calibri" pitchFamily="34" charset="0"/>
              </a:rPr>
              <a:t>çocuğun davranış geliştirmesinde ilk görev üstlenen kurumdur.</a:t>
            </a:r>
          </a:p>
          <a:p>
            <a:pPr algn="just"/>
            <a:r>
              <a:rPr lang="tr-TR" sz="2000" dirty="0" smtClean="0">
                <a:latin typeface="Calibri" pitchFamily="34" charset="0"/>
              </a:rPr>
              <a:t>Her aile bir anlamda alt kültürdür.</a:t>
            </a:r>
          </a:p>
          <a:p>
            <a:pPr algn="just"/>
            <a:r>
              <a:rPr lang="tr-TR" sz="2000" dirty="0" smtClean="0">
                <a:latin typeface="Calibri" pitchFamily="34" charset="0"/>
              </a:rPr>
              <a:t>Çocuğun kişiliğinin oluşmasında okul öncesinin çok önemli olduğu düşünülür.</a:t>
            </a:r>
          </a:p>
          <a:p>
            <a:pPr algn="just"/>
            <a:r>
              <a:rPr lang="tr-TR" sz="2000" dirty="0" smtClean="0">
                <a:latin typeface="Calibri" pitchFamily="34" charset="0"/>
              </a:rPr>
              <a:t>Çocuğun aile içerisinde elde ettiği birikimler onun okul başarısını ve toplum içindeki davranışlarını etkiler. Ayrıca, ailelerin sosyo- ekonomik durumları da okul- aile ilişkilerini etkiler ve bu durum çocuğun  başarısına yansır.  </a:t>
            </a:r>
          </a:p>
          <a:p>
            <a:pPr algn="just"/>
            <a:endParaRPr lang="tr-TR" sz="2000" dirty="0">
              <a:latin typeface="Calibri" pitchFamily="34" charset="0"/>
            </a:endParaRP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Araştırma deseni iki kategoride incelenebilir. İlişki arayan ve ilişki aramayan araştırmalardır.</a:t>
            </a:r>
          </a:p>
          <a:p>
            <a:pPr algn="just"/>
            <a:r>
              <a:rPr lang="tr-TR" sz="2000" dirty="0" smtClean="0">
                <a:latin typeface="Calibri" pitchFamily="34" charset="0"/>
              </a:rPr>
              <a:t>İlişki arayan araştırmalarda en az iki değişken arasında ilişki olup olmadığı belirlenmeye çalışılır. İlişki arayan araştırmalar deneysel olan araştırmalar ve ilişki aramayan araştırmalarda deneysel olmayan araştırmalardır.</a:t>
            </a:r>
          </a:p>
          <a:p>
            <a:pPr algn="just"/>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400" dirty="0" smtClean="0"/>
              <a:t>Araştırma Deseni</a:t>
            </a:r>
            <a:endParaRPr lang="tr-TR" sz="2400" dirty="0"/>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Deneysel Desenler: bu desenlerde neden-sonuç ilişkisini bulmak amacıyla değişkenler, araştırmacı tarafından, doğrudan kontrol altına alınmalıdır. Araştırmanın deneysel olması için şu özellikleri taşıması gerekir;</a:t>
            </a:r>
          </a:p>
          <a:p>
            <a:pPr algn="just"/>
            <a:endParaRPr lang="tr-TR" sz="2000" dirty="0" smtClean="0">
              <a:latin typeface="Calibri" pitchFamily="34" charset="0"/>
            </a:endParaRPr>
          </a:p>
          <a:p>
            <a:pPr algn="just">
              <a:buFont typeface="Wingdings" pitchFamily="2" charset="2"/>
              <a:buChar char="ü"/>
            </a:pPr>
            <a:r>
              <a:rPr lang="tr-TR" sz="2000" dirty="0" smtClean="0">
                <a:latin typeface="Calibri" pitchFamily="34" charset="0"/>
              </a:rPr>
              <a:t>Araştırmacı bağımsız değişken üzerinde değişim yapabilmelidir.</a:t>
            </a:r>
          </a:p>
          <a:p>
            <a:pPr algn="just">
              <a:buFont typeface="Wingdings" pitchFamily="2" charset="2"/>
              <a:buChar char="ü"/>
            </a:pPr>
            <a:r>
              <a:rPr lang="tr-TR" sz="2000" dirty="0" smtClean="0">
                <a:latin typeface="Calibri" pitchFamily="34" charset="0"/>
              </a:rPr>
              <a:t>Araştırmacının bağımsız değişkende yaptığı değişimler kontrollü koşullarda yapılmalı ve karıştırıcı olan değişkenlerin etkisi kontrol edilmelidir.</a:t>
            </a:r>
          </a:p>
          <a:p>
            <a:pPr algn="just">
              <a:buFont typeface="Wingdings" pitchFamily="2" charset="2"/>
              <a:buChar char="ü"/>
            </a:pPr>
            <a:r>
              <a:rPr lang="tr-TR" sz="2000" dirty="0" smtClean="0">
                <a:latin typeface="Calibri" pitchFamily="34" charset="0"/>
              </a:rPr>
              <a:t>Araştırmacı bağımsız değişkende yaptığı değişimin etkisini kontrol edebilmelidir.</a:t>
            </a:r>
          </a:p>
          <a:p>
            <a:pPr algn="just">
              <a:buFont typeface="Wingdings" pitchFamily="2" charset="2"/>
              <a:buChar char="ü"/>
            </a:pPr>
            <a:r>
              <a:rPr lang="tr-TR" sz="2000" dirty="0" smtClean="0">
                <a:latin typeface="Calibri" pitchFamily="34" charset="0"/>
              </a:rPr>
              <a:t>Deneysel  araştırmalarda en az bir deney bir de kontrol grubu bulunmaktadır ve bu gruplar öteki değişkenler açısından eşitlenmelidir.</a:t>
            </a:r>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400" dirty="0" smtClean="0"/>
              <a:t>Deneysel Olan Araştırmalar</a:t>
            </a:r>
            <a:endParaRPr lang="tr-TR" sz="2400" dirty="0"/>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Üç tür deneysel desenden söz edilebilir.</a:t>
            </a:r>
          </a:p>
          <a:p>
            <a:pPr algn="just">
              <a:buFont typeface="Wingdings" pitchFamily="2" charset="2"/>
              <a:buChar char="ü"/>
            </a:pPr>
            <a:r>
              <a:rPr lang="tr-TR" sz="2000" dirty="0" err="1" smtClean="0">
                <a:latin typeface="Calibri" pitchFamily="34" charset="0"/>
              </a:rPr>
              <a:t>Öntest</a:t>
            </a:r>
            <a:r>
              <a:rPr lang="tr-TR" sz="2000" dirty="0" smtClean="0">
                <a:latin typeface="Calibri" pitchFamily="34" charset="0"/>
              </a:rPr>
              <a:t>- </a:t>
            </a:r>
            <a:r>
              <a:rPr lang="tr-TR" sz="2000" dirty="0" err="1" smtClean="0">
                <a:latin typeface="Calibri" pitchFamily="34" charset="0"/>
              </a:rPr>
              <a:t>sontest</a:t>
            </a:r>
            <a:endParaRPr lang="tr-TR" sz="2000" dirty="0" smtClean="0">
              <a:latin typeface="Calibri" pitchFamily="34" charset="0"/>
            </a:endParaRPr>
          </a:p>
          <a:p>
            <a:pPr algn="just">
              <a:buFont typeface="Wingdings" pitchFamily="2" charset="2"/>
              <a:buChar char="ü"/>
            </a:pPr>
            <a:r>
              <a:rPr lang="tr-TR" sz="2000" dirty="0" err="1" smtClean="0">
                <a:latin typeface="Calibri" pitchFamily="34" charset="0"/>
              </a:rPr>
              <a:t>Sontest</a:t>
            </a:r>
            <a:r>
              <a:rPr lang="tr-TR" sz="2000" dirty="0" smtClean="0">
                <a:latin typeface="Calibri" pitchFamily="34" charset="0"/>
              </a:rPr>
              <a:t> kontrol gruplu model</a:t>
            </a:r>
          </a:p>
          <a:p>
            <a:pPr algn="just">
              <a:buFont typeface="Wingdings" pitchFamily="2" charset="2"/>
              <a:buChar char="ü"/>
            </a:pPr>
            <a:r>
              <a:rPr lang="tr-TR" sz="2000" dirty="0" err="1" smtClean="0">
                <a:latin typeface="Calibri" pitchFamily="34" charset="0"/>
              </a:rPr>
              <a:t>Solomon</a:t>
            </a:r>
            <a:r>
              <a:rPr lang="tr-TR" sz="2000" dirty="0" smtClean="0">
                <a:latin typeface="Calibri" pitchFamily="34" charset="0"/>
              </a:rPr>
              <a:t> dört grup modeli</a:t>
            </a:r>
            <a:endParaRPr lang="tr-TR" sz="2000" dirty="0">
              <a:latin typeface="Calibri" pitchFamily="34" charset="0"/>
            </a:endParaRP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Eğitim alanında yapılan çalışmalarda yaygın olarak kullanılan bir desendir.</a:t>
            </a:r>
          </a:p>
          <a:p>
            <a:pPr algn="just"/>
            <a:r>
              <a:rPr lang="tr-TR" sz="2000" dirty="0" smtClean="0">
                <a:latin typeface="Calibri" pitchFamily="34" charset="0"/>
              </a:rPr>
              <a:t>Deney ve kontrol grubu olarak en az iki grup yer almaktadır. Her iki gruba da deney öncesi ve deney sonrasında ölçümler uygulanır. Daha sonra yapılan araştırma sonucu bir değişim olup olmadığına bakılır.</a:t>
            </a:r>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400" dirty="0" err="1" smtClean="0"/>
              <a:t>Öntest</a:t>
            </a:r>
            <a:r>
              <a:rPr lang="tr-TR" sz="2400" dirty="0" smtClean="0"/>
              <a:t>-</a:t>
            </a:r>
            <a:r>
              <a:rPr lang="tr-TR" sz="2400" dirty="0" err="1" smtClean="0"/>
              <a:t>Sontest</a:t>
            </a:r>
            <a:r>
              <a:rPr lang="tr-TR" sz="2400" dirty="0" smtClean="0"/>
              <a:t> Kontrol Gruplu Desen</a:t>
            </a:r>
            <a:endParaRPr lang="tr-TR" sz="2400" dirty="0"/>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Yansız atama ile oluşturulan deney ve kontrol gruplarına, deney sonrasında </a:t>
            </a:r>
            <a:r>
              <a:rPr lang="tr-TR" sz="2000" dirty="0" err="1" smtClean="0">
                <a:latin typeface="Calibri" pitchFamily="34" charset="0"/>
              </a:rPr>
              <a:t>sontest</a:t>
            </a:r>
            <a:r>
              <a:rPr lang="tr-TR" sz="2000" dirty="0" smtClean="0">
                <a:latin typeface="Calibri" pitchFamily="34" charset="0"/>
              </a:rPr>
              <a:t> uygulanır. Bu desen deney öncesinde </a:t>
            </a:r>
            <a:r>
              <a:rPr lang="tr-TR" sz="2000" dirty="0" err="1" smtClean="0">
                <a:latin typeface="Calibri" pitchFamily="34" charset="0"/>
              </a:rPr>
              <a:t>öntest</a:t>
            </a:r>
            <a:r>
              <a:rPr lang="tr-TR" sz="2000" dirty="0" smtClean="0">
                <a:latin typeface="Calibri" pitchFamily="34" charset="0"/>
              </a:rPr>
              <a:t> uygulamasının olanaksız ya da gereksiz olduğu araştırmalarda kullanılmaktadır.</a:t>
            </a:r>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400" dirty="0" err="1" smtClean="0"/>
              <a:t>Sontest</a:t>
            </a:r>
            <a:r>
              <a:rPr lang="tr-TR" sz="2400" dirty="0" smtClean="0"/>
              <a:t> Kontrol Gruplu Desen</a:t>
            </a:r>
            <a:endParaRPr lang="tr-TR" sz="2400" dirty="0"/>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3 desenin bir arada kullanılmasında oluşur. Bu desende; iki deney, iki kontrol grubu olmak üzere, yansız atama ile oluşturulmuş dört grup vardır.</a:t>
            </a:r>
          </a:p>
          <a:p>
            <a:pPr algn="just"/>
            <a:r>
              <a:rPr lang="tr-TR" sz="2000" dirty="0" smtClean="0">
                <a:latin typeface="Calibri" pitchFamily="34" charset="0"/>
              </a:rPr>
              <a:t>Bu desen iç ve dış geçerliliği birlikte sağlayan en güçlü desendir.</a:t>
            </a:r>
            <a:endParaRPr lang="tr-TR" sz="2000" dirty="0">
              <a:latin typeface="Calibri" pitchFamily="34" charset="0"/>
            </a:endParaRPr>
          </a:p>
        </p:txBody>
      </p:sp>
      <p:sp>
        <p:nvSpPr>
          <p:cNvPr id="3" name="2 Başlık"/>
          <p:cNvSpPr>
            <a:spLocks noGrp="1"/>
          </p:cNvSpPr>
          <p:nvPr>
            <p:ph type="title"/>
          </p:nvPr>
        </p:nvSpPr>
        <p:spPr>
          <a:xfrm>
            <a:off x="500034" y="214290"/>
            <a:ext cx="8229600" cy="1143000"/>
          </a:xfrm>
        </p:spPr>
        <p:txBody>
          <a:bodyPr>
            <a:normAutofit/>
          </a:bodyPr>
          <a:lstStyle/>
          <a:p>
            <a:r>
              <a:rPr lang="tr-TR" sz="2400" dirty="0" err="1" smtClean="0"/>
              <a:t>Solomon</a:t>
            </a:r>
            <a:r>
              <a:rPr lang="tr-TR" sz="2400" dirty="0" smtClean="0"/>
              <a:t> Dört Grup Deseni</a:t>
            </a:r>
            <a:endParaRPr lang="tr-TR" sz="2400" dirty="0"/>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marL="566928" indent="-457200" algn="just">
              <a:buFont typeface="+mj-lt"/>
              <a:buAutoNum type="arabicPeriod"/>
            </a:pPr>
            <a:r>
              <a:rPr lang="tr-TR" sz="2000" dirty="0" smtClean="0">
                <a:latin typeface="Calibri" pitchFamily="34" charset="0"/>
              </a:rPr>
              <a:t>Tek grup </a:t>
            </a:r>
            <a:r>
              <a:rPr lang="tr-TR" sz="2000" dirty="0" err="1" smtClean="0">
                <a:latin typeface="Calibri" pitchFamily="34" charset="0"/>
              </a:rPr>
              <a:t>sontest</a:t>
            </a:r>
            <a:r>
              <a:rPr lang="tr-TR" sz="2000" dirty="0" smtClean="0">
                <a:latin typeface="Calibri" pitchFamily="34" charset="0"/>
              </a:rPr>
              <a:t> desen</a:t>
            </a:r>
          </a:p>
          <a:p>
            <a:pPr marL="566928" indent="-457200" algn="just">
              <a:buFont typeface="+mj-lt"/>
              <a:buAutoNum type="arabicPeriod"/>
            </a:pPr>
            <a:r>
              <a:rPr lang="tr-TR" sz="2000" dirty="0" smtClean="0">
                <a:latin typeface="Calibri" pitchFamily="34" charset="0"/>
              </a:rPr>
              <a:t>Tek grup </a:t>
            </a:r>
            <a:r>
              <a:rPr lang="tr-TR" sz="2000" dirty="0" err="1" smtClean="0">
                <a:latin typeface="Calibri" pitchFamily="34" charset="0"/>
              </a:rPr>
              <a:t>öntest</a:t>
            </a:r>
            <a:r>
              <a:rPr lang="tr-TR" sz="2000" dirty="0" smtClean="0">
                <a:latin typeface="Calibri" pitchFamily="34" charset="0"/>
              </a:rPr>
              <a:t>-</a:t>
            </a:r>
            <a:r>
              <a:rPr lang="tr-TR" sz="2000" dirty="0" err="1" smtClean="0">
                <a:latin typeface="Calibri" pitchFamily="34" charset="0"/>
              </a:rPr>
              <a:t>sontestli</a:t>
            </a:r>
            <a:r>
              <a:rPr lang="tr-TR" sz="2000" dirty="0" smtClean="0">
                <a:latin typeface="Calibri" pitchFamily="34" charset="0"/>
              </a:rPr>
              <a:t> desen</a:t>
            </a:r>
          </a:p>
          <a:p>
            <a:pPr marL="566928" indent="-457200" algn="just">
              <a:buFont typeface="+mj-lt"/>
              <a:buAutoNum type="arabicPeriod"/>
            </a:pPr>
            <a:r>
              <a:rPr lang="tr-TR" sz="2000" dirty="0" smtClean="0">
                <a:latin typeface="Calibri" pitchFamily="34" charset="0"/>
              </a:rPr>
              <a:t>Karşılaştırma gruplu desenler</a:t>
            </a:r>
          </a:p>
          <a:p>
            <a:pPr marL="566928" indent="-457200" algn="just">
              <a:buFont typeface="+mj-lt"/>
              <a:buAutoNum type="arabicPeriod"/>
            </a:pPr>
            <a:r>
              <a:rPr lang="tr-TR" sz="2000" dirty="0" err="1" smtClean="0">
                <a:latin typeface="Calibri" pitchFamily="34" charset="0"/>
              </a:rPr>
              <a:t>Korelasyonel</a:t>
            </a:r>
            <a:r>
              <a:rPr lang="tr-TR" sz="2000" dirty="0" smtClean="0">
                <a:latin typeface="Calibri" pitchFamily="34" charset="0"/>
              </a:rPr>
              <a:t> desenler</a:t>
            </a:r>
          </a:p>
          <a:p>
            <a:pPr marL="566928" indent="-457200" algn="just">
              <a:buFont typeface="+mj-lt"/>
              <a:buAutoNum type="arabicPeriod"/>
            </a:pPr>
            <a:r>
              <a:rPr lang="tr-TR" sz="2000" dirty="0" smtClean="0">
                <a:latin typeface="Calibri" pitchFamily="34" charset="0"/>
              </a:rPr>
              <a:t>Zaman dizisi desenler</a:t>
            </a:r>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400" dirty="0" smtClean="0"/>
              <a:t>Deneysel Olmayan Desenler </a:t>
            </a:r>
            <a:endParaRPr lang="tr-TR" sz="2400" dirty="0"/>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Elde edilen bir nedensel ilişkide, sonucun deney değişkenleri ile açıklanabilir olmasına </a:t>
            </a:r>
            <a:r>
              <a:rPr lang="tr-TR" sz="2000" i="1" dirty="0" smtClean="0">
                <a:latin typeface="Calibri" pitchFamily="34" charset="0"/>
              </a:rPr>
              <a:t>iç geçerlilik </a:t>
            </a:r>
            <a:r>
              <a:rPr lang="tr-TR" sz="2000" dirty="0" smtClean="0">
                <a:latin typeface="Calibri" pitchFamily="34" charset="0"/>
              </a:rPr>
              <a:t>denir.</a:t>
            </a:r>
          </a:p>
          <a:p>
            <a:pPr algn="just"/>
            <a:r>
              <a:rPr lang="tr-TR" sz="2000" dirty="0" smtClean="0">
                <a:latin typeface="Calibri" pitchFamily="34" charset="0"/>
              </a:rPr>
              <a:t>Araştırmalarda karıştırıcı değişkenlerin kontrol edilmesi iç geçerliliği arttırmaya yöneliktir.</a:t>
            </a:r>
          </a:p>
          <a:p>
            <a:pPr algn="just"/>
            <a:r>
              <a:rPr lang="tr-TR" sz="2000" dirty="0" smtClean="0">
                <a:latin typeface="Calibri" pitchFamily="34" charset="0"/>
              </a:rPr>
              <a:t>Özellikle laboratuar ortamında kontroller en üst düzeyde olduğu için iç geçerlilik çok fazla sağlanılmaktadır.</a:t>
            </a:r>
            <a:endParaRPr lang="tr-TR" sz="2000" dirty="0">
              <a:latin typeface="Calibri" pitchFamily="34" charset="0"/>
            </a:endParaRPr>
          </a:p>
        </p:txBody>
      </p:sp>
      <p:sp>
        <p:nvSpPr>
          <p:cNvPr id="3" name="2 Başlık"/>
          <p:cNvSpPr>
            <a:spLocks noGrp="1"/>
          </p:cNvSpPr>
          <p:nvPr>
            <p:ph type="title"/>
          </p:nvPr>
        </p:nvSpPr>
        <p:spPr/>
        <p:txBody>
          <a:bodyPr>
            <a:normAutofit/>
          </a:bodyPr>
          <a:lstStyle/>
          <a:p>
            <a:pPr algn="ctr"/>
            <a:r>
              <a:rPr lang="tr-TR" sz="2800" dirty="0" smtClean="0"/>
              <a:t>İç Geçerlilik ve Dış Geçerliliği Etkileyen Etmenler</a:t>
            </a:r>
            <a:endParaRPr lang="tr-TR" sz="2800" dirty="0"/>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Zaman</a:t>
            </a:r>
          </a:p>
          <a:p>
            <a:pPr algn="just"/>
            <a:r>
              <a:rPr lang="tr-TR" sz="2000" dirty="0" smtClean="0">
                <a:latin typeface="Calibri" pitchFamily="34" charset="0"/>
              </a:rPr>
              <a:t>Olgunlaşma</a:t>
            </a:r>
          </a:p>
          <a:p>
            <a:pPr algn="just"/>
            <a:r>
              <a:rPr lang="tr-TR" sz="2000" dirty="0" smtClean="0">
                <a:latin typeface="Calibri" pitchFamily="34" charset="0"/>
              </a:rPr>
              <a:t>Deney öncesi ölçme</a:t>
            </a:r>
          </a:p>
          <a:p>
            <a:pPr algn="just"/>
            <a:r>
              <a:rPr lang="tr-TR" sz="2000" dirty="0" smtClean="0">
                <a:latin typeface="Calibri" pitchFamily="34" charset="0"/>
              </a:rPr>
              <a:t>Farklı ölçme araçlarının ve işlem basamaklarının uygulanması</a:t>
            </a:r>
          </a:p>
          <a:p>
            <a:pPr algn="just"/>
            <a:r>
              <a:rPr lang="tr-TR" sz="2000" dirty="0" smtClean="0">
                <a:latin typeface="Calibri" pitchFamily="34" charset="0"/>
              </a:rPr>
              <a:t>Ölçülme</a:t>
            </a:r>
          </a:p>
          <a:p>
            <a:pPr algn="just"/>
            <a:r>
              <a:rPr lang="tr-TR" sz="2000" dirty="0" smtClean="0">
                <a:latin typeface="Calibri" pitchFamily="34" charset="0"/>
              </a:rPr>
              <a:t>Regresyon</a:t>
            </a:r>
          </a:p>
          <a:p>
            <a:pPr algn="just"/>
            <a:r>
              <a:rPr lang="tr-TR" sz="2000" dirty="0" smtClean="0">
                <a:latin typeface="Calibri" pitchFamily="34" charset="0"/>
              </a:rPr>
              <a:t>Yanlı atama</a:t>
            </a:r>
          </a:p>
          <a:p>
            <a:pPr algn="just"/>
            <a:r>
              <a:rPr lang="tr-TR" sz="2000" dirty="0" smtClean="0">
                <a:latin typeface="Calibri" pitchFamily="34" charset="0"/>
              </a:rPr>
              <a:t>Denek kaybı</a:t>
            </a:r>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400" dirty="0" smtClean="0"/>
              <a:t>İç Geçerliliği Etkileyen Etmenler</a:t>
            </a:r>
            <a:endParaRPr lang="tr-TR" sz="2400" dirty="0"/>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Örneklemin evreni temsil etmesi</a:t>
            </a:r>
          </a:p>
          <a:p>
            <a:pPr algn="just"/>
            <a:r>
              <a:rPr lang="tr-TR" sz="2000" dirty="0" smtClean="0">
                <a:latin typeface="Calibri" pitchFamily="34" charset="0"/>
              </a:rPr>
              <a:t>Tepkisel etmenler</a:t>
            </a:r>
          </a:p>
          <a:p>
            <a:pPr algn="just"/>
            <a:r>
              <a:rPr lang="tr-TR" sz="2000" dirty="0" smtClean="0">
                <a:latin typeface="Calibri" pitchFamily="34" charset="0"/>
              </a:rPr>
              <a:t>Ölçme- bağımsız değişken etkileşimi</a:t>
            </a:r>
          </a:p>
          <a:p>
            <a:pPr algn="just"/>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400" dirty="0" smtClean="0"/>
              <a:t>Dış Geçerliliği Etkileyen Etmenler</a:t>
            </a:r>
            <a:endParaRPr lang="tr-TR"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p:txBody>
          <a:bodyPr>
            <a:normAutofit/>
          </a:bodyPr>
          <a:lstStyle/>
          <a:p>
            <a:pPr algn="just"/>
            <a:r>
              <a:rPr lang="tr-TR" sz="2000" dirty="0" smtClean="0">
                <a:latin typeface="Calibri" pitchFamily="34" charset="0"/>
              </a:rPr>
              <a:t>Eğitim toplumdan topluma değişmekle birlikte, toplumun değişime uğraması durumunda verilen eğitim de zaman içinde değişmektedir.</a:t>
            </a:r>
          </a:p>
          <a:p>
            <a:pPr algn="just"/>
            <a:endParaRPr lang="tr-TR" sz="2000" dirty="0" smtClean="0">
              <a:latin typeface="Calibri" pitchFamily="34" charset="0"/>
            </a:endParaRPr>
          </a:p>
          <a:p>
            <a:pPr algn="just"/>
            <a:r>
              <a:rPr lang="tr-TR" sz="2000" dirty="0" smtClean="0">
                <a:latin typeface="Calibri" pitchFamily="34" charset="0"/>
              </a:rPr>
              <a:t>Her toplumun kendine has bir ideal tip insanı, kahramanları, kahramanlık hikayeleri, tarihi, örf ve adetleri olduğu düşünüldüğünde, kişilik gelişimleri de toplumdan topluma farklılıklar gösterir.</a:t>
            </a:r>
          </a:p>
          <a:p>
            <a:pPr algn="just"/>
            <a:endParaRPr lang="tr-TR" sz="2000" dirty="0" smtClean="0">
              <a:latin typeface="Calibri" pitchFamily="34" charset="0"/>
            </a:endParaRPr>
          </a:p>
          <a:p>
            <a:pPr algn="just"/>
            <a:r>
              <a:rPr lang="tr-TR" sz="2000" dirty="0" smtClean="0">
                <a:latin typeface="Calibri" pitchFamily="34" charset="0"/>
              </a:rPr>
              <a:t>İlkel toplum, tarım toplumu, sanayi toplumu aşamalarından geçerek günümüze ulaşılmıştır. Bu yeni aşama ( günümüz) ise bilgi toplumudur.</a:t>
            </a:r>
          </a:p>
          <a:p>
            <a:pPr algn="just"/>
            <a:r>
              <a:rPr lang="tr-TR" sz="2000" dirty="0" smtClean="0">
                <a:latin typeface="Calibri" pitchFamily="34" charset="0"/>
              </a:rPr>
              <a:t>Eğitim bireyin bireyselleşmesi kadar, onun toplumsallaşması aracıdır.</a:t>
            </a:r>
          </a:p>
          <a:p>
            <a:pPr algn="just"/>
            <a:endParaRPr lang="tr-TR" sz="2000" dirty="0" smtClean="0">
              <a:latin typeface="Calibri" pitchFamily="34" charset="0"/>
            </a:endParaRPr>
          </a:p>
        </p:txBody>
      </p:sp>
      <p:sp>
        <p:nvSpPr>
          <p:cNvPr id="4" name="3 Başlık"/>
          <p:cNvSpPr>
            <a:spLocks noGrp="1"/>
          </p:cNvSpPr>
          <p:nvPr>
            <p:ph type="title"/>
          </p:nvPr>
        </p:nvSpPr>
        <p:spPr/>
        <p:txBody>
          <a:bodyPr>
            <a:normAutofit/>
          </a:bodyPr>
          <a:lstStyle/>
          <a:p>
            <a:r>
              <a:rPr lang="tr-TR" sz="2800" dirty="0" smtClean="0">
                <a:effectLst/>
                <a:latin typeface="Calibri" pitchFamily="34" charset="0"/>
              </a:rPr>
              <a:t>Eğitimin Toplumsal Kaynağı</a:t>
            </a:r>
            <a:endParaRPr lang="tr-TR" sz="2800" dirty="0">
              <a:effectLst/>
              <a:latin typeface="Calibri" pitchFamily="34" charset="0"/>
            </a:endParaRP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marL="566928" indent="-457200" algn="just">
              <a:buFont typeface="+mj-lt"/>
              <a:buAutoNum type="arabicPeriod"/>
            </a:pPr>
            <a:r>
              <a:rPr lang="tr-TR" sz="2000" dirty="0" smtClean="0">
                <a:latin typeface="Calibri" pitchFamily="34" charset="0"/>
              </a:rPr>
              <a:t>İstatistiksel Yöntemler</a:t>
            </a:r>
          </a:p>
          <a:p>
            <a:pPr marL="566928" indent="-457200" algn="just">
              <a:buFont typeface="+mj-lt"/>
              <a:buAutoNum type="arabicPeriod"/>
            </a:pPr>
            <a:r>
              <a:rPr lang="tr-TR" sz="2000" dirty="0" smtClean="0">
                <a:latin typeface="Calibri" pitchFamily="34" charset="0"/>
              </a:rPr>
              <a:t>Deneysel Yöntemler</a:t>
            </a:r>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400" dirty="0" smtClean="0"/>
              <a:t>İç ve Dış Geçerliliği Kontrol Yöntemleri</a:t>
            </a:r>
            <a:endParaRPr lang="tr-TR" sz="2400" dirty="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lgn="just"/>
            <a:r>
              <a:rPr lang="tr-TR" sz="2000" b="1" dirty="0" smtClean="0">
                <a:latin typeface="Calibri" pitchFamily="34" charset="0"/>
              </a:rPr>
              <a:t>I. Bölüm </a:t>
            </a:r>
          </a:p>
          <a:p>
            <a:pPr algn="just"/>
            <a:r>
              <a:rPr lang="tr-TR" sz="2000" dirty="0" smtClean="0">
                <a:latin typeface="Calibri" pitchFamily="34" charset="0"/>
              </a:rPr>
              <a:t>Araştırma konusunu belirleme</a:t>
            </a:r>
          </a:p>
          <a:p>
            <a:pPr algn="just"/>
            <a:r>
              <a:rPr lang="tr-TR" sz="2000" dirty="0" smtClean="0">
                <a:latin typeface="Calibri" pitchFamily="34" charset="0"/>
              </a:rPr>
              <a:t>Problem ve alt problemleri tanımlama</a:t>
            </a:r>
          </a:p>
          <a:p>
            <a:pPr algn="just"/>
            <a:r>
              <a:rPr lang="tr-TR" sz="2000" dirty="0" smtClean="0">
                <a:latin typeface="Calibri" pitchFamily="34" charset="0"/>
              </a:rPr>
              <a:t>Hipotez oluşturma</a:t>
            </a:r>
          </a:p>
          <a:p>
            <a:pPr algn="just"/>
            <a:r>
              <a:rPr lang="tr-TR" sz="2000" dirty="0" smtClean="0">
                <a:latin typeface="Calibri" pitchFamily="34" charset="0"/>
              </a:rPr>
              <a:t>Kaynak taraması</a:t>
            </a:r>
          </a:p>
          <a:p>
            <a:pPr algn="just"/>
            <a:r>
              <a:rPr lang="tr-TR" sz="2000" dirty="0" smtClean="0">
                <a:latin typeface="Calibri" pitchFamily="34" charset="0"/>
              </a:rPr>
              <a:t>Araştırmanın amacı ve önemini belirleme</a:t>
            </a:r>
          </a:p>
          <a:p>
            <a:pPr algn="just"/>
            <a:r>
              <a:rPr lang="tr-TR" sz="2000" dirty="0" smtClean="0">
                <a:latin typeface="Calibri" pitchFamily="34" charset="0"/>
              </a:rPr>
              <a:t>Varsayımlar ortaya koyma</a:t>
            </a:r>
          </a:p>
          <a:p>
            <a:pPr algn="just"/>
            <a:r>
              <a:rPr lang="tr-TR" sz="2000" dirty="0" smtClean="0">
                <a:latin typeface="Calibri" pitchFamily="34" charset="0"/>
              </a:rPr>
              <a:t>Sınırlılıklar belirleme</a:t>
            </a:r>
          </a:p>
          <a:p>
            <a:pPr algn="just"/>
            <a:r>
              <a:rPr lang="tr-TR" sz="2000" dirty="0" smtClean="0">
                <a:latin typeface="Calibri" pitchFamily="34" charset="0"/>
              </a:rPr>
              <a:t>Tanımlar ve kısaltmalar belirleme</a:t>
            </a:r>
          </a:p>
          <a:p>
            <a:pPr algn="just"/>
            <a:endParaRPr lang="tr-TR" sz="2000" dirty="0" smtClean="0">
              <a:latin typeface="Calibri" pitchFamily="34" charset="0"/>
            </a:endParaRPr>
          </a:p>
          <a:p>
            <a:pPr algn="just"/>
            <a:endParaRPr lang="tr-TR" sz="2000" dirty="0" smtClean="0">
              <a:latin typeface="Calibri" pitchFamily="34" charset="0"/>
            </a:endParaRPr>
          </a:p>
          <a:p>
            <a:pPr>
              <a:buNone/>
            </a:pPr>
            <a:endParaRPr lang="tr-TR" dirty="0"/>
          </a:p>
        </p:txBody>
      </p:sp>
      <p:sp>
        <p:nvSpPr>
          <p:cNvPr id="3" name="2 Başlık"/>
          <p:cNvSpPr>
            <a:spLocks noGrp="1"/>
          </p:cNvSpPr>
          <p:nvPr>
            <p:ph type="title"/>
          </p:nvPr>
        </p:nvSpPr>
        <p:spPr/>
        <p:txBody>
          <a:bodyPr>
            <a:normAutofit/>
          </a:bodyPr>
          <a:lstStyle/>
          <a:p>
            <a:r>
              <a:rPr lang="tr-TR" sz="2800" dirty="0" smtClean="0"/>
              <a:t>Araştırmalarda Bölümler</a:t>
            </a:r>
            <a:endParaRPr lang="tr-TR" sz="2800" dirty="0"/>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b="1" dirty="0" smtClean="0">
                <a:latin typeface="Calibri" pitchFamily="34" charset="0"/>
              </a:rPr>
              <a:t>II. BÖLÜM</a:t>
            </a:r>
          </a:p>
          <a:p>
            <a:pPr algn="just"/>
            <a:r>
              <a:rPr lang="tr-TR" sz="2000" dirty="0" smtClean="0">
                <a:latin typeface="Calibri" pitchFamily="34" charset="0"/>
              </a:rPr>
              <a:t>Araştırma türünü belirleme</a:t>
            </a:r>
          </a:p>
          <a:p>
            <a:pPr algn="just"/>
            <a:r>
              <a:rPr lang="tr-TR" sz="2000" dirty="0" smtClean="0">
                <a:latin typeface="Calibri" pitchFamily="34" charset="0"/>
              </a:rPr>
              <a:t>Evren ve örneklemi belirleme</a:t>
            </a:r>
          </a:p>
          <a:p>
            <a:pPr algn="just"/>
            <a:r>
              <a:rPr lang="tr-TR" sz="2000" dirty="0" smtClean="0">
                <a:latin typeface="Calibri" pitchFamily="34" charset="0"/>
              </a:rPr>
              <a:t>Verilerin toplanması</a:t>
            </a:r>
          </a:p>
          <a:p>
            <a:pPr algn="just"/>
            <a:r>
              <a:rPr lang="tr-TR" sz="2000" dirty="0" smtClean="0">
                <a:latin typeface="Calibri" pitchFamily="34" charset="0"/>
              </a:rPr>
              <a:t>Verilerin çözümlenmesi</a:t>
            </a:r>
            <a:endParaRPr lang="tr-TR" sz="2000" dirty="0">
              <a:latin typeface="Calibri" pitchFamily="34" charset="0"/>
            </a:endParaRP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b="1" dirty="0" smtClean="0">
                <a:latin typeface="Calibri" pitchFamily="34" charset="0"/>
              </a:rPr>
              <a:t>III. BÖLÜM</a:t>
            </a:r>
          </a:p>
          <a:p>
            <a:pPr algn="just"/>
            <a:r>
              <a:rPr lang="tr-TR" sz="2000" dirty="0" smtClean="0">
                <a:latin typeface="Calibri" pitchFamily="34" charset="0"/>
              </a:rPr>
              <a:t>Bulgular ortaya koyma</a:t>
            </a:r>
          </a:p>
          <a:p>
            <a:pPr algn="just"/>
            <a:r>
              <a:rPr lang="tr-TR" sz="2000" dirty="0" smtClean="0">
                <a:latin typeface="Calibri" pitchFamily="34" charset="0"/>
              </a:rPr>
              <a:t>yorumlama</a:t>
            </a:r>
            <a:endParaRPr lang="tr-TR" sz="2000" dirty="0">
              <a:latin typeface="Calibri" pitchFamily="34" charset="0"/>
            </a:endParaRP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b="1" dirty="0" smtClean="0">
                <a:latin typeface="Calibri" pitchFamily="34" charset="0"/>
              </a:rPr>
              <a:t>IV. BÖLÜM</a:t>
            </a:r>
          </a:p>
          <a:p>
            <a:pPr algn="just"/>
            <a:r>
              <a:rPr lang="tr-TR" sz="2000" dirty="0" smtClean="0">
                <a:latin typeface="Calibri" pitchFamily="34" charset="0"/>
              </a:rPr>
              <a:t>Sonuçları ortaya koyma</a:t>
            </a:r>
          </a:p>
          <a:p>
            <a:pPr algn="just"/>
            <a:r>
              <a:rPr lang="tr-TR" sz="2000" smtClean="0">
                <a:latin typeface="Calibri" pitchFamily="34" charset="0"/>
              </a:rPr>
              <a:t>Önerilerde bulunma</a:t>
            </a:r>
            <a:endParaRPr lang="tr-TR" sz="2000" dirty="0">
              <a:latin typeface="Calibri" pitchFamily="34" charset="0"/>
            </a:endParaRP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28596" y="785794"/>
            <a:ext cx="8229600" cy="4525963"/>
          </a:xfrm>
        </p:spPr>
        <p:txBody>
          <a:bodyPr/>
          <a:lstStyle/>
          <a:p>
            <a:pPr algn="ctr">
              <a:lnSpc>
                <a:spcPct val="200000"/>
              </a:lnSpc>
              <a:buNone/>
            </a:pPr>
            <a:r>
              <a:rPr lang="tr-TR" b="1" dirty="0" smtClean="0"/>
              <a:t>BÖLÜM 9</a:t>
            </a:r>
          </a:p>
          <a:p>
            <a:pPr algn="ctr">
              <a:lnSpc>
                <a:spcPct val="200000"/>
              </a:lnSpc>
              <a:buNone/>
            </a:pPr>
            <a:r>
              <a:rPr lang="tr-TR" b="1" dirty="0" smtClean="0"/>
              <a:t>EĞİTİMİN İŞLEVLERİ</a:t>
            </a:r>
          </a:p>
          <a:p>
            <a:pPr algn="ctr">
              <a:lnSpc>
                <a:spcPct val="200000"/>
              </a:lnSpc>
              <a:buNone/>
            </a:pPr>
            <a:r>
              <a:rPr lang="tr-TR" b="1" dirty="0" smtClean="0"/>
              <a:t>EDS-101</a:t>
            </a:r>
          </a:p>
          <a:p>
            <a:pPr algn="ctr">
              <a:lnSpc>
                <a:spcPct val="200000"/>
              </a:lnSpc>
              <a:buNone/>
            </a:pPr>
            <a:r>
              <a:rPr lang="tr-TR" b="1" dirty="0" smtClean="0"/>
              <a:t>TÜLAY KAYA</a:t>
            </a:r>
            <a:endParaRPr lang="tr-TR" b="1" dirty="0"/>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Toplumsal bir kurum olan eğitim, geleneksel anlamda ekonomik, sosyal, politik ve kültürel amaçları ve değerleri en mükemmel şekilde gerçekleştirmek üzere vardır.</a:t>
            </a:r>
          </a:p>
          <a:p>
            <a:pPr algn="just"/>
            <a:endParaRPr lang="tr-TR" sz="2000" dirty="0" smtClean="0">
              <a:latin typeface="Calibri" pitchFamily="34" charset="0"/>
            </a:endParaRPr>
          </a:p>
          <a:p>
            <a:pPr algn="just"/>
            <a:r>
              <a:rPr lang="tr-TR" sz="2000" dirty="0" smtClean="0">
                <a:latin typeface="Calibri" pitchFamily="34" charset="0"/>
              </a:rPr>
              <a:t>Eğitim toplumsal bir ihtiyaçtan doğmuştur. Eğitim;</a:t>
            </a:r>
          </a:p>
          <a:p>
            <a:pPr algn="just"/>
            <a:r>
              <a:rPr lang="tr-TR" sz="2000" dirty="0" smtClean="0">
                <a:latin typeface="Calibri" pitchFamily="34" charset="0"/>
              </a:rPr>
              <a:t>Birey bakımından, öğrenme ve gelişmeyi</a:t>
            </a:r>
          </a:p>
          <a:p>
            <a:pPr algn="just"/>
            <a:r>
              <a:rPr lang="tr-TR" sz="2000" dirty="0" smtClean="0">
                <a:latin typeface="Calibri" pitchFamily="34" charset="0"/>
              </a:rPr>
              <a:t>Toplumsal bakımından, eğitim ihtiyacının karşılanmasını sağlayan bir kurumu ifade eder.</a:t>
            </a:r>
          </a:p>
          <a:p>
            <a:pPr algn="just"/>
            <a:endParaRPr lang="tr-TR" sz="2000" dirty="0" smtClean="0">
              <a:latin typeface="Calibri" pitchFamily="34" charset="0"/>
            </a:endParaRPr>
          </a:p>
          <a:p>
            <a:pPr algn="just"/>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800" dirty="0" smtClean="0"/>
              <a:t>Eğitimin İşlevleri</a:t>
            </a:r>
            <a:endParaRPr lang="tr-TR" sz="2800" dirty="0"/>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0" y="500042"/>
            <a:ext cx="8329642" cy="941372"/>
          </a:xfrm>
        </p:spPr>
        <p:txBody>
          <a:bodyPr>
            <a:normAutofit/>
          </a:bodyPr>
          <a:lstStyle/>
          <a:p>
            <a:pPr algn="r"/>
            <a:r>
              <a:rPr lang="tr-TR" sz="1800" dirty="0" smtClean="0"/>
              <a:t>Eğitimin Birey Bakımından İşlevleri/     Toplum Bakımından Eğitimin         İşlevleri</a:t>
            </a:r>
            <a:endParaRPr lang="tr-TR" sz="1800" dirty="0"/>
          </a:p>
        </p:txBody>
      </p:sp>
      <p:sp>
        <p:nvSpPr>
          <p:cNvPr id="2" name="1 İçerik Yer Tutucusu"/>
          <p:cNvSpPr>
            <a:spLocks noGrp="1"/>
          </p:cNvSpPr>
          <p:nvPr>
            <p:ph sz="quarter" idx="2"/>
          </p:nvPr>
        </p:nvSpPr>
        <p:spPr>
          <a:xfrm>
            <a:off x="457200" y="1444294"/>
            <a:ext cx="4329114" cy="4556474"/>
          </a:xfrm>
        </p:spPr>
        <p:txBody>
          <a:bodyPr>
            <a:normAutofit/>
          </a:bodyPr>
          <a:lstStyle/>
          <a:p>
            <a:pPr algn="just"/>
            <a:r>
              <a:rPr lang="tr-TR" sz="2000" dirty="0" smtClean="0">
                <a:latin typeface="Calibri" pitchFamily="34" charset="0"/>
              </a:rPr>
              <a:t>Bireyleri </a:t>
            </a:r>
            <a:r>
              <a:rPr lang="tr-TR" sz="2000" dirty="0" smtClean="0">
                <a:solidFill>
                  <a:srgbClr val="FF0000"/>
                </a:solidFill>
                <a:latin typeface="Calibri" pitchFamily="34" charset="0"/>
              </a:rPr>
              <a:t>toplumsallaştırma,</a:t>
            </a:r>
          </a:p>
          <a:p>
            <a:pPr algn="just"/>
            <a:r>
              <a:rPr lang="tr-TR" sz="2000" dirty="0" smtClean="0">
                <a:solidFill>
                  <a:srgbClr val="FF0000"/>
                </a:solidFill>
                <a:latin typeface="Calibri" pitchFamily="34" charset="0"/>
              </a:rPr>
              <a:t>Yeteneklerini tanıma </a:t>
            </a:r>
          </a:p>
          <a:p>
            <a:pPr algn="just">
              <a:buNone/>
            </a:pPr>
            <a:r>
              <a:rPr lang="tr-TR" sz="2000" dirty="0" smtClean="0">
                <a:solidFill>
                  <a:srgbClr val="FF0000"/>
                </a:solidFill>
                <a:latin typeface="Calibri" pitchFamily="34" charset="0"/>
              </a:rPr>
              <a:t>      </a:t>
            </a:r>
            <a:r>
              <a:rPr lang="tr-TR" sz="2000" dirty="0" smtClean="0">
                <a:latin typeface="Calibri" pitchFamily="34" charset="0"/>
              </a:rPr>
              <a:t>ve </a:t>
            </a:r>
            <a:r>
              <a:rPr lang="tr-TR" sz="2000" dirty="0" smtClean="0">
                <a:solidFill>
                  <a:srgbClr val="0070C0"/>
                </a:solidFill>
                <a:latin typeface="Calibri" pitchFamily="34" charset="0"/>
              </a:rPr>
              <a:t>geliştirmelerine yardım etme,</a:t>
            </a:r>
          </a:p>
          <a:p>
            <a:pPr algn="just"/>
            <a:r>
              <a:rPr lang="tr-TR" sz="2000" dirty="0" smtClean="0">
                <a:solidFill>
                  <a:srgbClr val="00B050"/>
                </a:solidFill>
                <a:latin typeface="Calibri" pitchFamily="34" charset="0"/>
              </a:rPr>
              <a:t>Yaratıcılıklarını</a:t>
            </a:r>
            <a:r>
              <a:rPr lang="tr-TR" sz="2000" dirty="0" smtClean="0">
                <a:latin typeface="Calibri" pitchFamily="34" charset="0"/>
              </a:rPr>
              <a:t> geliştirme,</a:t>
            </a:r>
          </a:p>
          <a:p>
            <a:pPr algn="just"/>
            <a:r>
              <a:rPr lang="tr-TR" sz="2000" dirty="0" smtClean="0">
                <a:solidFill>
                  <a:srgbClr val="7030A0"/>
                </a:solidFill>
                <a:latin typeface="Calibri" pitchFamily="34" charset="0"/>
              </a:rPr>
              <a:t>Bilimsel bilgiler ve beceriler </a:t>
            </a:r>
            <a:r>
              <a:rPr lang="tr-TR" sz="2000" dirty="0" smtClean="0">
                <a:latin typeface="Calibri" pitchFamily="34" charset="0"/>
              </a:rPr>
              <a:t>kazandırma,</a:t>
            </a:r>
          </a:p>
          <a:p>
            <a:pPr algn="just"/>
            <a:r>
              <a:rPr lang="tr-TR" sz="2000" dirty="0" smtClean="0">
                <a:solidFill>
                  <a:schemeClr val="accent3">
                    <a:lumMod val="75000"/>
                  </a:schemeClr>
                </a:solidFill>
                <a:latin typeface="Calibri" pitchFamily="34" charset="0"/>
              </a:rPr>
              <a:t>Kültür değerlerini öğretip </a:t>
            </a:r>
            <a:r>
              <a:rPr lang="tr-TR" sz="2000" dirty="0" smtClean="0">
                <a:solidFill>
                  <a:srgbClr val="002060"/>
                </a:solidFill>
                <a:latin typeface="Calibri" pitchFamily="34" charset="0"/>
              </a:rPr>
              <a:t>kendilerine güven duymalarını sağlama,</a:t>
            </a:r>
          </a:p>
          <a:p>
            <a:pPr algn="just"/>
            <a:r>
              <a:rPr lang="tr-TR" sz="2000" dirty="0" smtClean="0">
                <a:latin typeface="Calibri" pitchFamily="34" charset="0"/>
              </a:rPr>
              <a:t>Onları </a:t>
            </a:r>
            <a:r>
              <a:rPr lang="tr-TR" sz="2000" dirty="0" smtClean="0">
                <a:solidFill>
                  <a:srgbClr val="FF0000"/>
                </a:solidFill>
                <a:latin typeface="Calibri" pitchFamily="34" charset="0"/>
              </a:rPr>
              <a:t>dış çevrenin olumsuz etkilerinden koruma </a:t>
            </a:r>
            <a:r>
              <a:rPr lang="tr-TR" sz="2000" dirty="0" smtClean="0">
                <a:latin typeface="Calibri" pitchFamily="34" charset="0"/>
              </a:rPr>
              <a:t>olarak ifade edilebilir.</a:t>
            </a:r>
            <a:endParaRPr lang="tr-TR" sz="2000" dirty="0">
              <a:latin typeface="Calibri" pitchFamily="34" charset="0"/>
            </a:endParaRPr>
          </a:p>
        </p:txBody>
      </p:sp>
      <p:sp>
        <p:nvSpPr>
          <p:cNvPr id="6" name="5 İçerik Yer Tutucusu"/>
          <p:cNvSpPr>
            <a:spLocks noGrp="1"/>
          </p:cNvSpPr>
          <p:nvPr>
            <p:ph sz="quarter" idx="4"/>
          </p:nvPr>
        </p:nvSpPr>
        <p:spPr>
          <a:xfrm>
            <a:off x="5072066" y="1444294"/>
            <a:ext cx="3614734" cy="3941763"/>
          </a:xfrm>
        </p:spPr>
        <p:txBody>
          <a:bodyPr>
            <a:normAutofit/>
          </a:bodyPr>
          <a:lstStyle/>
          <a:p>
            <a:pPr algn="just"/>
            <a:r>
              <a:rPr lang="tr-TR" sz="2000" dirty="0" smtClean="0">
                <a:latin typeface="Calibri" pitchFamily="34" charset="0"/>
              </a:rPr>
              <a:t>Ülkenin </a:t>
            </a:r>
            <a:r>
              <a:rPr lang="tr-TR" sz="2000" dirty="0" smtClean="0">
                <a:solidFill>
                  <a:srgbClr val="FF0000"/>
                </a:solidFill>
                <a:latin typeface="Calibri" pitchFamily="34" charset="0"/>
              </a:rPr>
              <a:t>ekonomik,</a:t>
            </a:r>
            <a:r>
              <a:rPr lang="tr-TR" sz="2000" dirty="0" smtClean="0">
                <a:latin typeface="Calibri" pitchFamily="34" charset="0"/>
              </a:rPr>
              <a:t> </a:t>
            </a:r>
          </a:p>
          <a:p>
            <a:pPr algn="just"/>
            <a:r>
              <a:rPr lang="tr-TR" sz="2000" dirty="0" smtClean="0">
                <a:solidFill>
                  <a:srgbClr val="00B050"/>
                </a:solidFill>
                <a:latin typeface="Calibri" pitchFamily="34" charset="0"/>
              </a:rPr>
              <a:t>sosyal,</a:t>
            </a:r>
            <a:r>
              <a:rPr lang="tr-TR" sz="2000" dirty="0" smtClean="0">
                <a:latin typeface="Calibri" pitchFamily="34" charset="0"/>
              </a:rPr>
              <a:t> </a:t>
            </a:r>
            <a:r>
              <a:rPr lang="tr-TR" sz="2000" b="1" dirty="0" smtClean="0">
                <a:solidFill>
                  <a:srgbClr val="0070C0"/>
                </a:solidFill>
                <a:latin typeface="Calibri" pitchFamily="34" charset="0"/>
              </a:rPr>
              <a:t>kültürel</a:t>
            </a:r>
            <a:r>
              <a:rPr lang="tr-TR" sz="2000" dirty="0" smtClean="0">
                <a:latin typeface="Calibri" pitchFamily="34" charset="0"/>
              </a:rPr>
              <a:t> alanda kalkınmış bir ülke olabilmesi için ihtiyaç duyulan nitelikli insan gücünün yetiştirilmesi olarak düşünülebilir.</a:t>
            </a:r>
            <a:endParaRPr lang="tr-TR" sz="2000" dirty="0">
              <a:latin typeface="Calibri" pitchFamily="34" charset="0"/>
            </a:endParaRP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İçerik Yer Tutucusu"/>
          <p:cNvSpPr>
            <a:spLocks noGrp="1"/>
          </p:cNvSpPr>
          <p:nvPr>
            <p:ph idx="1"/>
          </p:nvPr>
        </p:nvSpPr>
        <p:spPr>
          <a:xfrm>
            <a:off x="457200" y="1000109"/>
            <a:ext cx="7972452" cy="4357718"/>
          </a:xfrm>
        </p:spPr>
        <p:txBody>
          <a:bodyPr>
            <a:normAutofit/>
          </a:bodyPr>
          <a:lstStyle/>
          <a:p>
            <a:pPr algn="just"/>
            <a:r>
              <a:rPr lang="tr-TR" sz="2000" dirty="0" smtClean="0">
                <a:solidFill>
                  <a:srgbClr val="FF0000"/>
                </a:solidFill>
                <a:latin typeface="Calibri" pitchFamily="34" charset="0"/>
              </a:rPr>
              <a:t>Geçmişte</a:t>
            </a:r>
            <a:r>
              <a:rPr lang="tr-TR" sz="2000" dirty="0" smtClean="0">
                <a:latin typeface="Calibri" pitchFamily="34" charset="0"/>
              </a:rPr>
              <a:t> eğitimin toplumsal işlevleri daha çok öne çıkmış iken, </a:t>
            </a:r>
            <a:r>
              <a:rPr lang="tr-TR" sz="2000" dirty="0" smtClean="0">
                <a:solidFill>
                  <a:srgbClr val="FF0000"/>
                </a:solidFill>
                <a:latin typeface="Calibri" pitchFamily="34" charset="0"/>
              </a:rPr>
              <a:t>yakın geçmişte</a:t>
            </a:r>
            <a:r>
              <a:rPr lang="tr-TR" sz="2000" dirty="0" smtClean="0">
                <a:latin typeface="Calibri" pitchFamily="34" charset="0"/>
              </a:rPr>
              <a:t> bu bakış açısı değişikliğe uğramış ve eğitimin bireysel boyutu daha fazla ağırlık kazanmıştır.</a:t>
            </a:r>
          </a:p>
          <a:p>
            <a:pPr algn="just"/>
            <a:endParaRPr lang="tr-TR" sz="2000" dirty="0" smtClean="0">
              <a:latin typeface="Calibri" pitchFamily="34" charset="0"/>
            </a:endParaRPr>
          </a:p>
          <a:p>
            <a:pPr algn="just"/>
            <a:r>
              <a:rPr lang="tr-TR" sz="2000" dirty="0" smtClean="0">
                <a:latin typeface="Calibri" pitchFamily="34" charset="0"/>
              </a:rPr>
              <a:t>Ülkeler çağın gerektirdiği gelişmeler ve değişime bağlı olarak eğitim sistem ve şekillerini güncellemek, geleceğe yönelik yeni hedefler belirlemek durumundadırlar.</a:t>
            </a:r>
          </a:p>
          <a:p>
            <a:pPr algn="just"/>
            <a:endParaRPr lang="tr-TR" sz="2000" dirty="0" smtClean="0">
              <a:latin typeface="Calibri" pitchFamily="34" charset="0"/>
            </a:endParaRPr>
          </a:p>
          <a:p>
            <a:pPr algn="just"/>
            <a:r>
              <a:rPr lang="tr-TR" sz="2000" dirty="0" smtClean="0">
                <a:latin typeface="Calibri" pitchFamily="34" charset="0"/>
              </a:rPr>
              <a:t>Bu anlamda eğitimin amaç ve işlevlerini ülkelerin ulusal amaçlarından farklı düşünmek mümkün değildir.</a:t>
            </a:r>
          </a:p>
          <a:p>
            <a:pPr algn="just"/>
            <a:endParaRPr lang="tr-TR" sz="2000" dirty="0" smtClean="0">
              <a:latin typeface="Calibri" pitchFamily="34" charset="0"/>
            </a:endParaRPr>
          </a:p>
          <a:p>
            <a:pPr algn="just"/>
            <a:endParaRPr lang="tr-TR" sz="2000" dirty="0">
              <a:latin typeface="Calibri" pitchFamily="34" charset="0"/>
            </a:endParaRP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normAutofit/>
          </a:bodyPr>
          <a:lstStyle/>
          <a:p>
            <a:r>
              <a:rPr lang="tr-TR" sz="2800" dirty="0" smtClean="0">
                <a:solidFill>
                  <a:srgbClr val="002060"/>
                </a:solidFill>
              </a:rPr>
              <a:t>Eğitim Sisteminin En Alt Birimi Okul</a:t>
            </a:r>
            <a:endParaRPr lang="tr-TR" sz="2800" dirty="0">
              <a:solidFill>
                <a:srgbClr val="002060"/>
              </a:solidFill>
            </a:endParaRPr>
          </a:p>
        </p:txBody>
      </p:sp>
      <p:pic>
        <p:nvPicPr>
          <p:cNvPr id="4" name="Picture 7"/>
          <p:cNvPicPr>
            <a:picLocks noGrp="1" noChangeAspect="1" noChangeArrowheads="1"/>
          </p:cNvPicPr>
          <p:nvPr>
            <p:ph idx="1"/>
          </p:nvPr>
        </p:nvPicPr>
        <p:blipFill>
          <a:blip r:embed="rId2"/>
          <a:srcRect/>
          <a:stretch>
            <a:fillRect/>
          </a:stretch>
        </p:blipFill>
        <p:spPr bwMode="auto">
          <a:xfrm>
            <a:off x="1643042" y="1428736"/>
            <a:ext cx="5786478" cy="4525962"/>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71472" y="1357298"/>
            <a:ext cx="7686700" cy="4525963"/>
          </a:xfrm>
        </p:spPr>
        <p:txBody>
          <a:bodyPr>
            <a:normAutofit/>
          </a:bodyPr>
          <a:lstStyle/>
          <a:p>
            <a:pPr lvl="0"/>
            <a:r>
              <a:rPr lang="tr-TR" sz="2000" dirty="0" smtClean="0">
                <a:latin typeface="Calibri" pitchFamily="34" charset="0"/>
              </a:rPr>
              <a:t>Toplumu bütünleştirmek</a:t>
            </a:r>
          </a:p>
          <a:p>
            <a:pPr lvl="0"/>
            <a:r>
              <a:rPr lang="tr-TR" sz="2000" dirty="0" smtClean="0">
                <a:latin typeface="Calibri" pitchFamily="34" charset="0"/>
              </a:rPr>
              <a:t>Toplumun yaşamasını sürdürmesine yardım etmek</a:t>
            </a:r>
          </a:p>
          <a:p>
            <a:pPr lvl="0"/>
            <a:r>
              <a:rPr lang="tr-TR" sz="2000" dirty="0" smtClean="0">
                <a:latin typeface="Calibri" pitchFamily="34" charset="0"/>
              </a:rPr>
              <a:t>Toplumun yüksek düzeyde gereksinmelerini karşılamak</a:t>
            </a:r>
          </a:p>
          <a:p>
            <a:pPr lvl="0"/>
            <a:r>
              <a:rPr lang="tr-TR" sz="2000" dirty="0" smtClean="0">
                <a:latin typeface="Calibri" pitchFamily="34" charset="0"/>
              </a:rPr>
              <a:t>Toplumun sorunlarına ölçülendirilmiş, denenmiş çözüm yolları geliştirmek</a:t>
            </a:r>
          </a:p>
          <a:p>
            <a:pPr lvl="0"/>
            <a:r>
              <a:rPr lang="tr-TR" sz="2000" dirty="0" smtClean="0">
                <a:latin typeface="Calibri" pitchFamily="34" charset="0"/>
              </a:rPr>
              <a:t>Toplumun üyeleri arasında oluşacak ilişkileri yasaya ve kurala bağlamak</a:t>
            </a:r>
          </a:p>
          <a:p>
            <a:r>
              <a:rPr lang="tr-TR" sz="2000" dirty="0" smtClean="0">
                <a:latin typeface="Calibri" pitchFamily="34" charset="0"/>
              </a:rPr>
              <a:t>Yeni kuşakların davranışlarını biçimlendirmek </a:t>
            </a:r>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800" dirty="0" smtClean="0">
                <a:latin typeface="Calibri" pitchFamily="34" charset="0"/>
              </a:rPr>
              <a:t>Toplumsal Kurum (Okul)</a:t>
            </a:r>
            <a:endParaRPr lang="tr-TR" sz="2800" dirty="0">
              <a:latin typeface="Calibri" pitchFamily="34" charset="0"/>
            </a:endParaRP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İnsan doğumundan ölümüne kadar olan süreç içinde hep öğrenir. Bu öğrenmeler aile içinde, arkadaşlar arasında, onun doğal çevresinde ve kitle iletişim araçları sayesinde gerçekleşir.</a:t>
            </a:r>
          </a:p>
          <a:p>
            <a:pPr algn="just"/>
            <a:r>
              <a:rPr lang="tr-TR" sz="2000" dirty="0" smtClean="0">
                <a:latin typeface="Calibri" pitchFamily="34" charset="0"/>
              </a:rPr>
              <a:t>Bunlar </a:t>
            </a:r>
            <a:r>
              <a:rPr lang="tr-TR" sz="2000" dirty="0" err="1" smtClean="0">
                <a:latin typeface="Calibri" pitchFamily="34" charset="0"/>
              </a:rPr>
              <a:t>informal</a:t>
            </a:r>
            <a:r>
              <a:rPr lang="tr-TR" sz="2000" dirty="0" smtClean="0">
                <a:latin typeface="Calibri" pitchFamily="34" charset="0"/>
              </a:rPr>
              <a:t> olarak nitelendirilen kendiliğinden gelişigüzel öğrenmelerdir.</a:t>
            </a:r>
          </a:p>
          <a:p>
            <a:pPr algn="just"/>
            <a:r>
              <a:rPr lang="tr-TR" sz="2000" dirty="0" smtClean="0">
                <a:latin typeface="Calibri" pitchFamily="34" charset="0"/>
              </a:rPr>
              <a:t>Bu etkileşimlerle olumlu öğrenmeler olabildiği gibi, olumsuz istenmeyen öğrenmeler de gerçekleşebilmektedir.</a:t>
            </a:r>
          </a:p>
          <a:p>
            <a:pPr algn="just"/>
            <a:r>
              <a:rPr lang="tr-TR" sz="2000" dirty="0" smtClean="0">
                <a:latin typeface="Calibri" pitchFamily="34" charset="0"/>
              </a:rPr>
              <a:t>Bu yolla büyüyen, gelişen toplumsal yaşantıda kendisi için davranışların hepsini kazanması da mümkün değildir.</a:t>
            </a:r>
          </a:p>
          <a:p>
            <a:pPr algn="just"/>
            <a:endParaRPr lang="tr-TR" sz="2000" dirty="0">
              <a:latin typeface="Calibri" pitchFamily="34" charset="0"/>
            </a:endParaRP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Bu toplumun insan kaynağından en verimli şekilde faydalanması, planlı bir şekilde yetişmesi ile mümkün olur.</a:t>
            </a:r>
          </a:p>
          <a:p>
            <a:pPr algn="just"/>
            <a:r>
              <a:rPr lang="tr-TR" sz="2000" dirty="0" smtClean="0">
                <a:latin typeface="Calibri" pitchFamily="34" charset="0"/>
              </a:rPr>
              <a:t>Çağdaş toplumlar menfaatlerine uygun insanları kendilerine özgü bir eğitim süreci içerinde yetiştirir.</a:t>
            </a:r>
          </a:p>
          <a:p>
            <a:pPr algn="just"/>
            <a:r>
              <a:rPr lang="tr-TR" sz="2000" dirty="0" smtClean="0">
                <a:latin typeface="Calibri" pitchFamily="34" charset="0"/>
              </a:rPr>
              <a:t>Bu gerekçelerle eğitim süreci toplumlar tarafından kontrol altına alınmış, gelişigüzellikten kurtarılmış ve kurumsallaştırılmıştır. </a:t>
            </a:r>
          </a:p>
          <a:p>
            <a:pPr algn="just"/>
            <a:r>
              <a:rPr lang="tr-TR" sz="2000" dirty="0" smtClean="0">
                <a:latin typeface="Calibri" pitchFamily="34" charset="0"/>
              </a:rPr>
              <a:t>Okul, öğrenciler için olumsuzluklardan arındırılmış onların ve toplumun gereksinimlerine en iyi bir şekilde hizmet veren kontrollü bir ortamdır.</a:t>
            </a: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Eğitim Programları</a:t>
            </a:r>
          </a:p>
          <a:p>
            <a:pPr algn="just"/>
            <a:r>
              <a:rPr lang="tr-TR" sz="2000" dirty="0" smtClean="0">
                <a:latin typeface="Calibri" pitchFamily="34" charset="0"/>
              </a:rPr>
              <a:t>Yönetici</a:t>
            </a:r>
          </a:p>
          <a:p>
            <a:pPr algn="just"/>
            <a:r>
              <a:rPr lang="tr-TR" sz="2000" dirty="0" smtClean="0">
                <a:latin typeface="Calibri" pitchFamily="34" charset="0"/>
              </a:rPr>
              <a:t>Öğretmen öğrenci</a:t>
            </a:r>
          </a:p>
          <a:p>
            <a:pPr algn="just"/>
            <a:r>
              <a:rPr lang="tr-TR" sz="2000" dirty="0" smtClean="0">
                <a:latin typeface="Calibri" pitchFamily="34" charset="0"/>
              </a:rPr>
              <a:t>Personel</a:t>
            </a:r>
          </a:p>
          <a:p>
            <a:pPr algn="just"/>
            <a:r>
              <a:rPr lang="tr-TR" sz="2000" dirty="0" smtClean="0">
                <a:latin typeface="Calibri" pitchFamily="34" charset="0"/>
              </a:rPr>
              <a:t>Bina, araç-gereç</a:t>
            </a:r>
          </a:p>
          <a:p>
            <a:pPr algn="just"/>
            <a:r>
              <a:rPr lang="tr-TR" sz="2000" dirty="0" smtClean="0">
                <a:latin typeface="Calibri" pitchFamily="34" charset="0"/>
              </a:rPr>
              <a:t>Çevre </a:t>
            </a:r>
          </a:p>
          <a:p>
            <a:pPr algn="just"/>
            <a:r>
              <a:rPr lang="tr-TR" sz="2000" dirty="0" smtClean="0">
                <a:latin typeface="Calibri" pitchFamily="34" charset="0"/>
              </a:rPr>
              <a:t>Aile</a:t>
            </a:r>
          </a:p>
          <a:p>
            <a:pPr algn="just"/>
            <a:endParaRPr lang="tr-TR" sz="2000" dirty="0" smtClean="0">
              <a:latin typeface="Calibri" pitchFamily="34" charset="0"/>
            </a:endParaRPr>
          </a:p>
          <a:p>
            <a:pPr marL="566928" indent="-457200" algn="just">
              <a:buFont typeface="Wingdings" pitchFamily="2" charset="2"/>
              <a:buChar char="ü"/>
            </a:pPr>
            <a:r>
              <a:rPr lang="tr-TR" sz="2000" dirty="0" smtClean="0">
                <a:latin typeface="Calibri" pitchFamily="34" charset="0"/>
              </a:rPr>
              <a:t>Bu unsurlar birbirleri ile sürekli ilişki ve iş birliği içindedirler. Okulun niteliğini belirlerler</a:t>
            </a:r>
          </a:p>
          <a:p>
            <a:pPr algn="just"/>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800" dirty="0" smtClean="0"/>
              <a:t>Okulun </a:t>
            </a:r>
            <a:r>
              <a:rPr lang="tr-TR" sz="2800" dirty="0" err="1" smtClean="0"/>
              <a:t>Ögeleri</a:t>
            </a:r>
            <a:endParaRPr lang="tr-TR" sz="2800" dirty="0"/>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tr-TR" sz="2000" dirty="0" smtClean="0">
                <a:latin typeface="Calibri" pitchFamily="34" charset="0"/>
              </a:rPr>
              <a:t>Toplumsal sosyalleşmeyi sağlama </a:t>
            </a:r>
            <a:r>
              <a:rPr lang="tr-TR" sz="2000" dirty="0" smtClean="0">
                <a:solidFill>
                  <a:srgbClr val="FF0000"/>
                </a:solidFill>
                <a:latin typeface="Calibri" pitchFamily="34" charset="0"/>
              </a:rPr>
              <a:t>(bireyi topluma uydurma)</a:t>
            </a:r>
          </a:p>
          <a:p>
            <a:r>
              <a:rPr lang="tr-TR" sz="2000" dirty="0" smtClean="0">
                <a:latin typeface="Calibri" pitchFamily="34" charset="0"/>
              </a:rPr>
              <a:t>Kültürel mirası aktarma, zenginleştirme </a:t>
            </a:r>
            <a:r>
              <a:rPr lang="tr-TR" sz="2000" dirty="0" smtClean="0">
                <a:solidFill>
                  <a:srgbClr val="FF0000"/>
                </a:solidFill>
                <a:latin typeface="Calibri" pitchFamily="34" charset="0"/>
              </a:rPr>
              <a:t>(toplumun biriktirdiği hazine)</a:t>
            </a:r>
          </a:p>
          <a:p>
            <a:r>
              <a:rPr lang="tr-TR" sz="2000" dirty="0" smtClean="0">
                <a:latin typeface="Calibri" pitchFamily="34" charset="0"/>
              </a:rPr>
              <a:t>Siyasal işlev (</a:t>
            </a:r>
            <a:r>
              <a:rPr lang="tr-TR" sz="2000" dirty="0" smtClean="0">
                <a:solidFill>
                  <a:srgbClr val="FF0000"/>
                </a:solidFill>
                <a:latin typeface="Calibri" pitchFamily="34" charset="0"/>
              </a:rPr>
              <a:t>insanların ortak iyiliğini, çıkarını gerçekleştirmek</a:t>
            </a:r>
            <a:r>
              <a:rPr lang="tr-TR" sz="2000" dirty="0" smtClean="0">
                <a:latin typeface="Calibri" pitchFamily="34" charset="0"/>
              </a:rPr>
              <a:t>)</a:t>
            </a:r>
          </a:p>
          <a:p>
            <a:r>
              <a:rPr lang="tr-TR" sz="2000" dirty="0" smtClean="0">
                <a:latin typeface="Calibri" pitchFamily="34" charset="0"/>
              </a:rPr>
              <a:t>Ekonomik işlev (</a:t>
            </a:r>
            <a:r>
              <a:rPr lang="tr-TR" sz="2000" dirty="0" smtClean="0">
                <a:solidFill>
                  <a:srgbClr val="FF0000"/>
                </a:solidFill>
                <a:latin typeface="Calibri" pitchFamily="34" charset="0"/>
              </a:rPr>
              <a:t>kıt kaynaklardan en iyi yararlanmayı öğrenme)</a:t>
            </a:r>
          </a:p>
          <a:p>
            <a:r>
              <a:rPr lang="tr-TR" sz="2000" dirty="0" smtClean="0">
                <a:latin typeface="Calibri" pitchFamily="34" charset="0"/>
              </a:rPr>
              <a:t>Toplumu dönüştürme (</a:t>
            </a:r>
            <a:r>
              <a:rPr lang="tr-TR" sz="2000" dirty="0" smtClean="0">
                <a:solidFill>
                  <a:srgbClr val="FF0000"/>
                </a:solidFill>
                <a:latin typeface="Calibri" pitchFamily="34" charset="0"/>
              </a:rPr>
              <a:t>farklılaşma, teknolojik değişme ile insanlar arasındaki ilişkilerin değişmesi</a:t>
            </a:r>
            <a:r>
              <a:rPr lang="tr-TR" sz="2000" dirty="0" smtClean="0">
                <a:latin typeface="Calibri" pitchFamily="34" charset="0"/>
              </a:rPr>
              <a:t>)</a:t>
            </a:r>
          </a:p>
          <a:p>
            <a:r>
              <a:rPr lang="tr-TR" sz="2000" dirty="0" smtClean="0">
                <a:latin typeface="Calibri" pitchFamily="34" charset="0"/>
              </a:rPr>
              <a:t>Bireye yardım ( </a:t>
            </a:r>
            <a:r>
              <a:rPr lang="tr-TR" sz="2000" dirty="0" smtClean="0">
                <a:solidFill>
                  <a:srgbClr val="FF0000"/>
                </a:solidFill>
                <a:latin typeface="Calibri" pitchFamily="34" charset="0"/>
              </a:rPr>
              <a:t>bireyin gelişimini sağlamak, bilgi yönünden</a:t>
            </a:r>
            <a:r>
              <a:rPr lang="tr-TR" sz="2000" dirty="0" smtClean="0">
                <a:latin typeface="Calibri" pitchFamily="34" charset="0"/>
              </a:rPr>
              <a:t>)</a:t>
            </a:r>
            <a:endParaRPr lang="tr-TR" sz="2000" dirty="0">
              <a:latin typeface="Calibri" pitchFamily="34" charset="0"/>
            </a:endParaRPr>
          </a:p>
        </p:txBody>
      </p:sp>
      <p:sp>
        <p:nvSpPr>
          <p:cNvPr id="3" name="2 Başlık"/>
          <p:cNvSpPr>
            <a:spLocks noGrp="1"/>
          </p:cNvSpPr>
          <p:nvPr>
            <p:ph type="title"/>
          </p:nvPr>
        </p:nvSpPr>
        <p:spPr/>
        <p:txBody>
          <a:bodyPr>
            <a:normAutofit/>
          </a:bodyPr>
          <a:lstStyle/>
          <a:p>
            <a:pPr algn="ctr"/>
            <a:r>
              <a:rPr lang="tr-TR" sz="2800" dirty="0" smtClean="0"/>
              <a:t>Toplumsal Açık Bir İşlev Olarak Eğitimin Açık İşlevleri</a:t>
            </a:r>
            <a:endParaRPr lang="tr-TR" sz="2800" dirty="0"/>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Toplumsal siyasal bütünleşmeyi sağlama</a:t>
            </a:r>
          </a:p>
          <a:p>
            <a:pPr algn="just"/>
            <a:r>
              <a:rPr lang="tr-TR" sz="2000" dirty="0" smtClean="0">
                <a:latin typeface="Calibri" pitchFamily="34" charset="0"/>
              </a:rPr>
              <a:t>Eş seçme</a:t>
            </a:r>
          </a:p>
          <a:p>
            <a:pPr algn="just"/>
            <a:r>
              <a:rPr lang="tr-TR" sz="2000" dirty="0" smtClean="0">
                <a:latin typeface="Calibri" pitchFamily="34" charset="0"/>
              </a:rPr>
              <a:t>Bireyin çevresini genişletme ve statü kazandırma</a:t>
            </a:r>
          </a:p>
          <a:p>
            <a:pPr algn="just"/>
            <a:r>
              <a:rPr lang="tr-TR" sz="2000" dirty="0" smtClean="0">
                <a:latin typeface="Calibri" pitchFamily="34" charset="0"/>
              </a:rPr>
              <a:t>Erken yaşta çocukları çalıştırmayı önleme</a:t>
            </a:r>
          </a:p>
          <a:p>
            <a:pPr algn="just"/>
            <a:endParaRPr lang="tr-TR" sz="2000" dirty="0">
              <a:latin typeface="Calibri" pitchFamily="34" charset="0"/>
            </a:endParaRPr>
          </a:p>
        </p:txBody>
      </p:sp>
      <p:sp>
        <p:nvSpPr>
          <p:cNvPr id="3" name="2 Başlık"/>
          <p:cNvSpPr>
            <a:spLocks noGrp="1"/>
          </p:cNvSpPr>
          <p:nvPr>
            <p:ph type="title"/>
          </p:nvPr>
        </p:nvSpPr>
        <p:spPr/>
        <p:txBody>
          <a:bodyPr>
            <a:normAutofit/>
          </a:bodyPr>
          <a:lstStyle/>
          <a:p>
            <a:pPr algn="ctr"/>
            <a:r>
              <a:rPr lang="tr-TR" sz="2800" dirty="0" smtClean="0"/>
              <a:t>Toplumsal Açık Bir Sistem Olarak Eğitimin Gizli İşlevleri</a:t>
            </a:r>
            <a:endParaRPr lang="tr-TR" sz="2800" dirty="0"/>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Dünya ülkeleri arasındaki ekonomik, siyasal ve sosyo-kültürel ilişkilerin yaygınlaşarak gelişmesi, maddi ve manevi olmayan değerlerin, bu değerler çerçevesinde oluşmuş birikimlerin ulusal sınırları aşarak dünya çapında yayılmasına küreselleşme denir.</a:t>
            </a:r>
          </a:p>
          <a:p>
            <a:pPr algn="just"/>
            <a:endParaRPr lang="tr-TR" sz="2000" dirty="0" smtClean="0">
              <a:latin typeface="Calibri" pitchFamily="34" charset="0"/>
            </a:endParaRPr>
          </a:p>
          <a:p>
            <a:pPr algn="just"/>
            <a:r>
              <a:rPr lang="tr-TR" sz="2000" dirty="0" smtClean="0">
                <a:latin typeface="Calibri" pitchFamily="34" charset="0"/>
              </a:rPr>
              <a:t>Son derece hızlı gelişen bilişim teknolojileri dünya dengelerini değiştirmekte, yeni iş, yeni ticaret ve yeni yaşam süreçleri ortaya çıkmaktadır. Böylesine köklü değişimlerin oluşumunun altında yatan etmen bilgidir.</a:t>
            </a:r>
            <a:endParaRPr lang="tr-TR" sz="2000" dirty="0">
              <a:latin typeface="Calibri" pitchFamily="34" charset="0"/>
            </a:endParaRPr>
          </a:p>
        </p:txBody>
      </p:sp>
      <p:sp>
        <p:nvSpPr>
          <p:cNvPr id="3" name="2 Başlık"/>
          <p:cNvSpPr>
            <a:spLocks noGrp="1"/>
          </p:cNvSpPr>
          <p:nvPr>
            <p:ph type="title"/>
          </p:nvPr>
        </p:nvSpPr>
        <p:spPr/>
        <p:txBody>
          <a:bodyPr>
            <a:normAutofit/>
          </a:bodyPr>
          <a:lstStyle/>
          <a:p>
            <a:pPr algn="ctr"/>
            <a:r>
              <a:rPr lang="tr-TR" sz="2800" dirty="0" smtClean="0"/>
              <a:t>Küreselleşmenin (Değişimin) Eğitim Üzerindeki Etkisi</a:t>
            </a:r>
            <a:endParaRPr lang="tr-TR" sz="2800" dirty="0"/>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Bu hızlı değişime ayak uydurabilmek, gelişime katkıda bulunabilmek ancak eğitim ile mümkündür. Gelecek için yapılması gereken en önemli çalışma öğrenmeyi yaşamın en temel gereksinimi haline getirmek olmalıdır.</a:t>
            </a:r>
          </a:p>
          <a:p>
            <a:pPr algn="just"/>
            <a:r>
              <a:rPr lang="tr-TR" sz="2000" dirty="0" smtClean="0">
                <a:latin typeface="Calibri" pitchFamily="34" charset="0"/>
              </a:rPr>
              <a:t>Dünyada hızlı bir biçimde meydana gelen ekonomik ve siyasal değişimlerin bir sonucu olarak karşılaşılan küreselleşme, yalnızca ekonomik değil sosyal olarak da toplumları etkilemiştir.</a:t>
            </a:r>
          </a:p>
          <a:p>
            <a:pPr algn="just"/>
            <a:r>
              <a:rPr lang="tr-TR" sz="2000" dirty="0" smtClean="0">
                <a:latin typeface="Calibri" pitchFamily="34" charset="0"/>
              </a:rPr>
              <a:t>Yapılan çalışmalar; günümüzde  dünyada, önemli bir sorun olarak yoksulluğu ve yoksullukla birlikte çocukların eğitimlerine devam edememelerini göstermektedir. </a:t>
            </a:r>
          </a:p>
          <a:p>
            <a:pPr algn="just"/>
            <a:r>
              <a:rPr lang="tr-TR" sz="2000" dirty="0" smtClean="0">
                <a:latin typeface="Calibri" pitchFamily="34" charset="0"/>
              </a:rPr>
              <a:t>Dünyada 110 milyon çocuk eğitimlerini yoksulluk nedeniyle sürdürmemektedir.</a:t>
            </a:r>
            <a:endParaRPr lang="tr-TR" sz="2000" dirty="0">
              <a:latin typeface="Calibri" pitchFamily="34" charset="0"/>
            </a:endParaRPr>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Küreselleşme; teknolojinin yaygınlaşması, üretim ve tüketim süreçlerinin yeni pazarlar yaratması, demokrasi, insan hakları ve özgürlüklerin gelişmesi, genişlemesi gibi gibi olumlu özellikler yanında, uluslar arası ekonomik dengelerin sarsılması, ekonomik siyasal krizlerin artması, ulus devletin zayıflaması gibi tehlikeli ve sorunlu nitelikleri de beraberinde getirmektedir.</a:t>
            </a:r>
          </a:p>
          <a:p>
            <a:pPr algn="just"/>
            <a:r>
              <a:rPr lang="tr-TR" sz="2000" dirty="0" smtClean="0">
                <a:latin typeface="Calibri" pitchFamily="34" charset="0"/>
              </a:rPr>
              <a:t>Ayrıca bu değişime bağlı olarak, göç hareketleri hızlanıp yoğunlaşmakta, vatandaşlık kavramı gibi pek çok hukuki kavramın anlamı ve içeriği değişmektedir.</a:t>
            </a:r>
            <a:endParaRPr lang="tr-TR" sz="2000" dirty="0">
              <a:latin typeface="Calibri" pitchFamily="34" charset="0"/>
            </a:endParaRPr>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Küreselleşme kültürler üzerinde de etkisini göstermektedir.</a:t>
            </a:r>
          </a:p>
          <a:p>
            <a:pPr algn="just"/>
            <a:r>
              <a:rPr lang="tr-TR" sz="2000" dirty="0" smtClean="0">
                <a:latin typeface="Calibri" pitchFamily="34" charset="0"/>
              </a:rPr>
              <a:t>Kültürel anlamda küreselleşme, farklı kültürlerin, devletin ya da yerleşik kültür otoritelerinin kontrolünü aşacak şekilde karşılıklı etkileşimde bulunmaları anlamını da içerir.</a:t>
            </a:r>
          </a:p>
          <a:p>
            <a:pPr algn="just"/>
            <a:r>
              <a:rPr lang="tr-TR" sz="2000" dirty="0" smtClean="0">
                <a:solidFill>
                  <a:srgbClr val="FF0000"/>
                </a:solidFill>
                <a:latin typeface="Calibri" pitchFamily="34" charset="0"/>
              </a:rPr>
              <a:t>Küreselleşmeyi savunanlar; </a:t>
            </a:r>
            <a:r>
              <a:rPr lang="tr-TR" sz="2000" dirty="0" smtClean="0">
                <a:latin typeface="Calibri" pitchFamily="34" charset="0"/>
              </a:rPr>
              <a:t>ulus devletin artık sona erdiğini, değişime ayak uyduramayıp, toplumsal sorunlara çözüm bulmak yerine onları daha ağırlaştıran konumunda olduklarını belirtmektedirler.</a:t>
            </a:r>
          </a:p>
          <a:p>
            <a:pPr algn="just"/>
            <a:r>
              <a:rPr lang="tr-TR" sz="2000" dirty="0" smtClean="0">
                <a:solidFill>
                  <a:srgbClr val="FF0000"/>
                </a:solidFill>
                <a:latin typeface="Calibri" pitchFamily="34" charset="0"/>
              </a:rPr>
              <a:t>Küreselleşme karşıtları; </a:t>
            </a:r>
            <a:r>
              <a:rPr lang="tr-TR" sz="2000" dirty="0" smtClean="0">
                <a:latin typeface="Calibri" pitchFamily="34" charset="0"/>
              </a:rPr>
              <a:t>kuşku ile yaklaşmaktadırlar. İnsanların yaşadığı dünyanın kendi kontrollerinden giderek çıktığına inanmaktadırlar.</a:t>
            </a:r>
            <a:endParaRPr lang="tr-TR" sz="2000" dirty="0">
              <a:solidFill>
                <a:srgbClr val="FF0000"/>
              </a:solidFill>
              <a:latin typeface="Calibri" pitchFamily="34" charset="0"/>
            </a:endParaRPr>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solidFill>
                  <a:srgbClr val="FF0000"/>
                </a:solidFill>
                <a:latin typeface="Calibri" pitchFamily="34" charset="0"/>
              </a:rPr>
              <a:t>Küreselleşmeye uzlaşmacı yaklaşanlar; </a:t>
            </a:r>
            <a:r>
              <a:rPr lang="tr-TR" sz="2000" dirty="0" smtClean="0">
                <a:latin typeface="Calibri" pitchFamily="34" charset="0"/>
              </a:rPr>
              <a:t>küreselleşme fenomenini(hayranlık uyandıran, meşhur, dikkat çekici) çözmeye çalışmaktadırlar. </a:t>
            </a:r>
          </a:p>
          <a:p>
            <a:pPr algn="just"/>
            <a:endParaRPr lang="tr-TR" sz="2000" dirty="0" smtClean="0">
              <a:latin typeface="Calibri" pitchFamily="34" charset="0"/>
            </a:endParaRPr>
          </a:p>
          <a:p>
            <a:pPr algn="just"/>
            <a:r>
              <a:rPr lang="tr-TR" sz="2000" b="1" dirty="0" smtClean="0">
                <a:latin typeface="Calibri" pitchFamily="34" charset="0"/>
              </a:rPr>
              <a:t>Bu nedenle eğitim sisteminde artık kişilere bilgi vermekten çok bilgiyi nasıl elde edeceklerinin yollarının gösterilmesi gerekliliği de ortaya çıkmıştır</a:t>
            </a:r>
            <a:r>
              <a:rPr lang="tr-TR" sz="2000" dirty="0" smtClean="0">
                <a:latin typeface="Calibri" pitchFamily="34" charset="0"/>
              </a:rPr>
              <a:t>.</a:t>
            </a:r>
            <a:endParaRPr lang="tr-TR" sz="2000" dirty="0">
              <a:latin typeface="Calibri"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00034" y="1285860"/>
            <a:ext cx="8072494" cy="4525963"/>
          </a:xfrm>
        </p:spPr>
        <p:txBody>
          <a:bodyPr>
            <a:normAutofit fontScale="85000" lnSpcReduction="10000"/>
          </a:bodyPr>
          <a:lstStyle/>
          <a:p>
            <a:pPr algn="just"/>
            <a:r>
              <a:rPr lang="tr-TR" sz="2400" dirty="0" smtClean="0">
                <a:latin typeface="Calibri" pitchFamily="34" charset="0"/>
              </a:rPr>
              <a:t>Eğitim sosyolojisinin amacı, toplumun yapısına ve beklentilerine uygun olarak bir eğitim sisteminin oluşturulmasına katkıda bulunmaktır. </a:t>
            </a:r>
          </a:p>
          <a:p>
            <a:pPr algn="just">
              <a:buNone/>
            </a:pPr>
            <a:r>
              <a:rPr lang="tr-TR" sz="2400" dirty="0" smtClean="0">
                <a:latin typeface="Calibri" pitchFamily="34" charset="0"/>
              </a:rPr>
              <a:t> </a:t>
            </a:r>
          </a:p>
          <a:p>
            <a:pPr marL="624078" indent="-514350" algn="just">
              <a:buFont typeface="+mj-lt"/>
              <a:buAutoNum type="alphaLcParenR"/>
            </a:pPr>
            <a:r>
              <a:rPr lang="tr-TR" sz="2400" dirty="0" smtClean="0">
                <a:latin typeface="Calibri" pitchFamily="34" charset="0"/>
              </a:rPr>
              <a:t>Eğitilen kişinin toplumsallaşması için toplumun eğitimden beklediklerini araştırmak.</a:t>
            </a:r>
          </a:p>
          <a:p>
            <a:pPr marL="624078" lvl="0" indent="-514350" algn="just">
              <a:buFont typeface="+mj-lt"/>
              <a:buAutoNum type="alphaLcParenR"/>
            </a:pPr>
            <a:r>
              <a:rPr lang="tr-TR" sz="2400" dirty="0" smtClean="0">
                <a:latin typeface="Calibri" pitchFamily="34" charset="0"/>
              </a:rPr>
              <a:t>Toplumun değişme ihtiyacını karşılamada eğitime düşen görevleri ortaya koymak.</a:t>
            </a:r>
          </a:p>
          <a:p>
            <a:pPr marL="624078" lvl="0" indent="-514350" algn="just">
              <a:buFont typeface="+mj-lt"/>
              <a:buAutoNum type="alphaLcParenR"/>
            </a:pPr>
            <a:r>
              <a:rPr lang="tr-TR" sz="2400" dirty="0" smtClean="0">
                <a:latin typeface="Calibri" pitchFamily="34" charset="0"/>
              </a:rPr>
              <a:t>Toplumun benimsediği yaşam biçimine uygun olarak eğitimin biçimlenmesine ve işlemesine ilişkin ilkeleri benimsemek.</a:t>
            </a:r>
          </a:p>
          <a:p>
            <a:pPr marL="624078" lvl="0" indent="-514350" algn="just">
              <a:buFont typeface="+mj-lt"/>
              <a:buAutoNum type="alphaLcParenR"/>
            </a:pPr>
            <a:r>
              <a:rPr lang="tr-TR" sz="2400" dirty="0" smtClean="0">
                <a:latin typeface="Calibri" pitchFamily="34" charset="0"/>
              </a:rPr>
              <a:t>Eğitim amaçlarını gerçekleştirmek için, eğitim sistemi ile toplumun ilişki kuracağını saptamak.</a:t>
            </a:r>
          </a:p>
          <a:p>
            <a:pPr algn="just">
              <a:buNone/>
            </a:pPr>
            <a:endParaRPr lang="tr-TR" sz="2400" dirty="0" smtClean="0">
              <a:latin typeface="Calibri" pitchFamily="34" charset="0"/>
            </a:endParaRPr>
          </a:p>
          <a:p>
            <a:pPr algn="just"/>
            <a:r>
              <a:rPr lang="tr-TR" sz="2400" dirty="0" smtClean="0">
                <a:latin typeface="Calibri" pitchFamily="34" charset="0"/>
              </a:rPr>
              <a:t>Eğitim sosyolojisi, eğitimbilim, sosyoloji, psikoloji</a:t>
            </a:r>
            <a:r>
              <a:rPr lang="tr-TR" sz="2800" dirty="0" smtClean="0">
                <a:latin typeface="Calibri" pitchFamily="34" charset="0"/>
              </a:rPr>
              <a:t>, </a:t>
            </a:r>
            <a:r>
              <a:rPr lang="tr-TR" sz="2400" dirty="0" smtClean="0">
                <a:latin typeface="Calibri" pitchFamily="34" charset="0"/>
              </a:rPr>
              <a:t>sosyal psikoloji, eğitim antropolojisi  ve eğitim felsefesi ile yakından ilgilidir</a:t>
            </a:r>
            <a:r>
              <a:rPr lang="tr-TR" sz="2800" dirty="0" smtClean="0">
                <a:latin typeface="Calibri" pitchFamily="34" charset="0"/>
              </a:rPr>
              <a:t>.</a:t>
            </a:r>
          </a:p>
          <a:p>
            <a:pPr algn="just"/>
            <a:endParaRPr lang="tr-TR" sz="2800" dirty="0">
              <a:latin typeface="Calibri" pitchFamily="34" charset="0"/>
            </a:endParaRPr>
          </a:p>
        </p:txBody>
      </p:sp>
      <p:sp>
        <p:nvSpPr>
          <p:cNvPr id="3" name="2 Başlık"/>
          <p:cNvSpPr>
            <a:spLocks noGrp="1"/>
          </p:cNvSpPr>
          <p:nvPr>
            <p:ph type="title"/>
          </p:nvPr>
        </p:nvSpPr>
        <p:spPr>
          <a:xfrm>
            <a:off x="714348" y="274638"/>
            <a:ext cx="7972452" cy="939784"/>
          </a:xfrm>
        </p:spPr>
        <p:txBody>
          <a:bodyPr>
            <a:normAutofit/>
          </a:bodyPr>
          <a:lstStyle/>
          <a:p>
            <a:r>
              <a:rPr lang="tr-TR" sz="2800" dirty="0" smtClean="0">
                <a:effectLst/>
                <a:latin typeface="Calibri" pitchFamily="34" charset="0"/>
              </a:rPr>
              <a:t>Eğitim Sosyolojisinin Amacı ve Alanı</a:t>
            </a:r>
            <a:endParaRPr lang="tr-TR" sz="2800" dirty="0">
              <a:effectLst/>
              <a:latin typeface="Calibri" pitchFamily="34" charset="0"/>
            </a:endParaRPr>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Eğitimin geçmişine bakıldığında; ilk çağlarda, ilkel tarım toplumlarında geniş halk kitlelerine eğitim verilmesine gereksinim yoktu. Onlar tarlada çalışıyorlar, gündelik yaşamlarını sürdürecek kadar öğrenmeleri gerekenleri aile içinde öğreniyorlardı.</a:t>
            </a:r>
          </a:p>
          <a:p>
            <a:pPr algn="just"/>
            <a:r>
              <a:rPr lang="tr-TR" sz="2000" dirty="0" smtClean="0">
                <a:latin typeface="Calibri" pitchFamily="34" charset="0"/>
              </a:rPr>
              <a:t>Biriken bilgi kulaktan kulağa, atadan çocuğa aktarılıp gidiyordu.</a:t>
            </a:r>
          </a:p>
          <a:p>
            <a:pPr algn="just"/>
            <a:r>
              <a:rPr lang="tr-TR" sz="2000" dirty="0" smtClean="0">
                <a:latin typeface="Calibri" pitchFamily="34" charset="0"/>
              </a:rPr>
              <a:t>Üst düzey eğitim sınırlı sayıdaki seçkinler içindi.</a:t>
            </a:r>
          </a:p>
          <a:p>
            <a:pPr algn="just"/>
            <a:r>
              <a:rPr lang="tr-TR" sz="2000" dirty="0" smtClean="0">
                <a:latin typeface="Calibri" pitchFamily="34" charset="0"/>
              </a:rPr>
              <a:t>Eğitim, yerleşik toplum düzenine geçilmesi ile birlikte; toplumun gelişmesi, iş birliğinin artması, uzmanlaşma gereksiniminin ortaya çıkmasıyla gelişti, insanlar ve toplum için vazgeçilemez bir gereksinim haline geldi.</a:t>
            </a:r>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800" dirty="0" smtClean="0"/>
              <a:t>Küreselleşme ve Eğitim</a:t>
            </a:r>
            <a:endParaRPr lang="tr-TR" sz="2800" dirty="0"/>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Yüzyılımızda bilgi öylesine artmaktadır ki kendimiz, düşüncelerimiz ve yaptığımız işler de buna bağlı olarak sürekli değişim göstermektedir.</a:t>
            </a:r>
          </a:p>
          <a:p>
            <a:pPr algn="just"/>
            <a:r>
              <a:rPr lang="tr-TR" sz="2000" dirty="0" smtClean="0">
                <a:latin typeface="Calibri" pitchFamily="34" charset="0"/>
              </a:rPr>
              <a:t>Birbiri ardına ortaya çıkan yenilikler insanları özellikle gençlerimizi zaman zaman şaşkınlığa uğratıp, uyum bunalımlarına sürükleyebilmektedir.</a:t>
            </a:r>
          </a:p>
          <a:p>
            <a:pPr algn="just"/>
            <a:r>
              <a:rPr lang="tr-TR" sz="2000" dirty="0" smtClean="0">
                <a:latin typeface="Calibri" pitchFamily="34" charset="0"/>
              </a:rPr>
              <a:t>Ancak değişime direnmek, toplumu olup bitenlere kapatmak yerine 21. yüzyılda değişimle gelecek gelişmelere hazırlıklı olmak konusunda çaba sarf etmek ve önlemler alınması gerekmektedir.</a:t>
            </a:r>
            <a:endParaRPr lang="tr-TR" sz="2000" dirty="0">
              <a:latin typeface="Calibri" pitchFamily="34" charset="0"/>
            </a:endParaRPr>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Giderek küreselleşen dünyada  günümüz insanları hızlı düşünen, yaratıcı, neyi öğrenmesi gerektiğini ayırt edebilen, nasıl daha kolay öğrendiğinin bilincinde kısaca kendini iyi tanıyan, çok şey bilen değil ama gereksinim duyduğu bilgiye kolayca ulaşabilen, teknolojiyi kullanabilen bireyler olarak düşünülüyor…</a:t>
            </a:r>
          </a:p>
          <a:p>
            <a:pPr algn="just"/>
            <a:r>
              <a:rPr lang="tr-TR" sz="2000" dirty="0" smtClean="0">
                <a:latin typeface="Calibri" pitchFamily="34" charset="0"/>
              </a:rPr>
              <a:t>Bu durumda eğitim anlayışları değişiyor, yarınlar için bu özelliklerde insan yetiştirmeye yöneliyor.</a:t>
            </a:r>
            <a:endParaRPr lang="tr-TR" sz="2000" dirty="0">
              <a:latin typeface="Calibri" pitchFamily="34" charset="0"/>
            </a:endParaRPr>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Bu anlamda, 21. yüzyılda eğitim; çocuk ve gençlere teknolojik gelişmeleri iradeleri ile yorumlayabilen, çağdaş teknolojiyi özümseyebilen, değişimin fırtınasına kapılmadan, değişimin gücünü kullanıp ondan yararlanan bireyler olabilme yetenek ve davranışlarını kazandıracak </a:t>
            </a:r>
            <a:r>
              <a:rPr lang="tr-TR" sz="2000" smtClean="0">
                <a:latin typeface="Calibri" pitchFamily="34" charset="0"/>
              </a:rPr>
              <a:t>şekilde yapılanmalıdır.</a:t>
            </a:r>
            <a:endParaRPr lang="tr-TR" sz="2000">
              <a:latin typeface="Calibri" pitchFamily="34" charset="0"/>
            </a:endParaRPr>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28596" y="785794"/>
            <a:ext cx="8229600" cy="4525963"/>
          </a:xfrm>
        </p:spPr>
        <p:txBody>
          <a:bodyPr/>
          <a:lstStyle/>
          <a:p>
            <a:pPr marL="624078" indent="-514350" algn="ctr">
              <a:lnSpc>
                <a:spcPct val="200000"/>
              </a:lnSpc>
              <a:buNone/>
            </a:pPr>
            <a:r>
              <a:rPr lang="tr-TR" b="1" dirty="0" smtClean="0"/>
              <a:t>10. BÖLÜM</a:t>
            </a:r>
          </a:p>
          <a:p>
            <a:pPr marL="624078" indent="-514350" algn="ctr">
              <a:lnSpc>
                <a:spcPct val="200000"/>
              </a:lnSpc>
              <a:buNone/>
            </a:pPr>
            <a:r>
              <a:rPr lang="tr-TR" b="1" dirty="0" smtClean="0"/>
              <a:t>TÜRK EĞİTİM SİSTEMİ</a:t>
            </a:r>
          </a:p>
          <a:p>
            <a:pPr marL="624078" indent="-514350" algn="ctr">
              <a:lnSpc>
                <a:spcPct val="200000"/>
              </a:lnSpc>
              <a:buNone/>
            </a:pPr>
            <a:r>
              <a:rPr lang="tr-TR" b="1" dirty="0" smtClean="0"/>
              <a:t>EDS-101</a:t>
            </a:r>
          </a:p>
          <a:p>
            <a:pPr marL="624078" indent="-514350" algn="ctr">
              <a:lnSpc>
                <a:spcPct val="200000"/>
              </a:lnSpc>
              <a:buNone/>
            </a:pPr>
            <a:r>
              <a:rPr lang="tr-TR" b="1" dirty="0" smtClean="0"/>
              <a:t>TÜLAY KAYA</a:t>
            </a:r>
          </a:p>
          <a:p>
            <a:pPr marL="624078" indent="-514350" algn="ctr">
              <a:lnSpc>
                <a:spcPct val="200000"/>
              </a:lnSpc>
              <a:buNone/>
            </a:pPr>
            <a:endParaRPr lang="tr-TR" b="1" dirty="0" smtClean="0"/>
          </a:p>
          <a:p>
            <a:pPr marL="624078" indent="-514350">
              <a:buAutoNum type="arabicPeriod"/>
            </a:pPr>
            <a:endParaRPr lang="tr-TR" dirty="0"/>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1739 sayılı Milli Eğitim Temel Kanunu’na göre Türk Milli Eğitim Sistemi ‘’örgün eğitim’’ ve ‘’yaygın eğitim olarak’’ iki ana bölümden oluşmaktadır.</a:t>
            </a:r>
          </a:p>
          <a:p>
            <a:pPr algn="just"/>
            <a:endParaRPr lang="tr-TR" sz="2000" dirty="0" smtClean="0">
              <a:latin typeface="Calibri" pitchFamily="34" charset="0"/>
            </a:endParaRPr>
          </a:p>
          <a:p>
            <a:pPr algn="just"/>
            <a:r>
              <a:rPr lang="tr-TR" sz="2000" dirty="0" smtClean="0">
                <a:solidFill>
                  <a:srgbClr val="FF0000"/>
                </a:solidFill>
                <a:latin typeface="Calibri" pitchFamily="34" charset="0"/>
              </a:rPr>
              <a:t>Örgün eğitim</a:t>
            </a:r>
            <a:r>
              <a:rPr lang="tr-TR" sz="2000" dirty="0" smtClean="0">
                <a:latin typeface="Calibri" pitchFamily="34" charset="0"/>
              </a:rPr>
              <a:t>: okul sistemini ifade etmektedir. Türk Milli Eğitiminde okul sistemi, okul öncesi eğitim, ilköğretim, ortaöğretim, yüksek öğretim olmak üzere dört basamaktan oluşmaktadır.</a:t>
            </a:r>
          </a:p>
          <a:p>
            <a:pPr algn="just"/>
            <a:r>
              <a:rPr lang="tr-TR" sz="2000" dirty="0" smtClean="0">
                <a:solidFill>
                  <a:srgbClr val="FF0000"/>
                </a:solidFill>
                <a:latin typeface="Calibri" pitchFamily="34" charset="0"/>
              </a:rPr>
              <a:t>Okul öncesi eğitimde</a:t>
            </a:r>
            <a:r>
              <a:rPr lang="tr-TR" sz="2000" dirty="0" smtClean="0">
                <a:latin typeface="Calibri" pitchFamily="34" charset="0"/>
              </a:rPr>
              <a:t>, üç farklı gelişme grubu temel alınmıştır. Buna göre; 0-36 ay(0-3 yaş ) kreş, 37-60 ay (4-5 yaş) anaokulu ve 61-72 ay(6 yaş) anasınıfıdır.</a:t>
            </a:r>
          </a:p>
          <a:p>
            <a:pPr algn="just"/>
            <a:r>
              <a:rPr lang="tr-TR" sz="2000" dirty="0" smtClean="0">
                <a:latin typeface="Calibri" pitchFamily="34" charset="0"/>
              </a:rPr>
              <a:t>Okul öncesi eğitimde okullaşma oranı 2010-2011 öğretim yılında 1.115.818 çocuğa eğitim verilmiştir. 27.606 okul öncesi eğitim kurumu vardır.</a:t>
            </a:r>
          </a:p>
          <a:p>
            <a:pPr algn="just"/>
            <a:endParaRPr lang="tr-TR" sz="2000" dirty="0" smtClean="0">
              <a:latin typeface="Calibri" pitchFamily="34" charset="0"/>
            </a:endParaRPr>
          </a:p>
          <a:p>
            <a:pPr algn="just"/>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800" dirty="0" smtClean="0"/>
              <a:t>EĞİTİM SİSTEMİNİN YAPISI</a:t>
            </a:r>
            <a:endParaRPr lang="tr-TR" sz="2800" dirty="0"/>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28596" y="1214422"/>
            <a:ext cx="8229600" cy="4525963"/>
          </a:xfrm>
        </p:spPr>
        <p:txBody>
          <a:bodyPr>
            <a:normAutofit/>
          </a:bodyPr>
          <a:lstStyle/>
          <a:p>
            <a:pPr algn="just"/>
            <a:r>
              <a:rPr lang="tr-TR" sz="2000" dirty="0" smtClean="0">
                <a:solidFill>
                  <a:srgbClr val="FF0000"/>
                </a:solidFill>
                <a:latin typeface="Calibri" pitchFamily="34" charset="0"/>
              </a:rPr>
              <a:t>İlköğretim kurumu</a:t>
            </a:r>
            <a:r>
              <a:rPr lang="tr-TR" sz="2000" dirty="0" smtClean="0">
                <a:latin typeface="Calibri" pitchFamily="34" charset="0"/>
              </a:rPr>
              <a:t>: 6-14 yaşlarındaki çocukların eğitim- öğretimlerini kapsar.kız ve erkek bütün vatandaşlar için zorunludur ve devlet okullarında parasızdır.</a:t>
            </a:r>
          </a:p>
          <a:p>
            <a:pPr algn="just"/>
            <a:r>
              <a:rPr lang="tr-TR" sz="2000" dirty="0" smtClean="0">
                <a:latin typeface="Calibri" pitchFamily="34" charset="0"/>
              </a:rPr>
              <a:t>4 yıllık ilkokulları, dört yıllık orta okulları, yetiştirici ve tamamlayıcı sınıflar ile özel eğitime muhtaç çocuklar için kurulan okullar ve sınıfları kapsamaktadır.</a:t>
            </a:r>
          </a:p>
          <a:p>
            <a:pPr algn="just"/>
            <a:r>
              <a:rPr lang="tr-TR" sz="2000" dirty="0" smtClean="0">
                <a:latin typeface="Calibri" pitchFamily="34" charset="0"/>
              </a:rPr>
              <a:t>2010-2011 öğretim yılı itibariyle 32.797 ilköğretim kurumunda 10.981.100 öğrenci bulunmaktadır. Toplam bu okullarda 503. 328 öğretmen görev yapmaktadır.</a:t>
            </a:r>
            <a:endParaRPr lang="tr-TR" sz="2000" dirty="0">
              <a:latin typeface="Calibri" pitchFamily="34" charset="0"/>
            </a:endParaRPr>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solidFill>
                  <a:srgbClr val="FF0000"/>
                </a:solidFill>
                <a:latin typeface="Calibri" pitchFamily="34" charset="0"/>
              </a:rPr>
              <a:t>Orta öğretim kurumu</a:t>
            </a:r>
            <a:r>
              <a:rPr lang="tr-TR" sz="2000" dirty="0" smtClean="0">
                <a:latin typeface="Calibri" pitchFamily="34" charset="0"/>
              </a:rPr>
              <a:t>: ilköğretime dayalı dört yıllık öğrenim veren genel liseler ile mesleki ve teknik liseleri kapsamaktadır.</a:t>
            </a:r>
          </a:p>
          <a:p>
            <a:pPr algn="just"/>
            <a:r>
              <a:rPr lang="tr-TR" sz="2000" dirty="0" smtClean="0">
                <a:latin typeface="Calibri" pitchFamily="34" charset="0"/>
              </a:rPr>
              <a:t>Bu kurumun eğitim sistemimiz içinde en önemli görevi, öğrencilere asgari ortak bir genel kültür vermek, uygulanacak çeşitli programlarla onları ilgi ve yetenekleri ölçüsünde mesleğe, yüksek öğretime ve iş yaşamına hazırlamaktır.</a:t>
            </a:r>
          </a:p>
          <a:p>
            <a:pPr algn="just"/>
            <a:r>
              <a:rPr lang="tr-TR" sz="2000" dirty="0" smtClean="0">
                <a:latin typeface="Calibri" pitchFamily="34" charset="0"/>
              </a:rPr>
              <a:t>2010-2011 öğretim yılında 4.102 genel lisede 2.676.123 öğrenci öğrenim görmüş ve 118.378 öğretmen görev yapmıştır. Aynı öğretim yılında 5.179 mesleki ve teknik lisede 2.072.487 öğrenci öğrenim görmüş 104.327 öğretmende görev yapmıştır. </a:t>
            </a:r>
            <a:endParaRPr lang="tr-TR" sz="2000" dirty="0">
              <a:latin typeface="Calibri" pitchFamily="34" charset="0"/>
            </a:endParaRPr>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solidFill>
                  <a:srgbClr val="FF0000"/>
                </a:solidFill>
                <a:latin typeface="Calibri" pitchFamily="34" charset="0"/>
              </a:rPr>
              <a:t>Genel Liseler</a:t>
            </a:r>
            <a:r>
              <a:rPr lang="tr-TR" sz="2000" dirty="0" smtClean="0">
                <a:latin typeface="Calibri" pitchFamily="34" charset="0"/>
              </a:rPr>
              <a:t>: bu kurumun görevi, toplumun sorunlarını tanıyan ülkenin iktisadi, sosyal ve kültürel kalkınmasına katkıda bulunan insanlar olarak yetiştirmek ve yüksek öğrenime hazırlamaktır.</a:t>
            </a:r>
          </a:p>
          <a:p>
            <a:pPr algn="just"/>
            <a:r>
              <a:rPr lang="tr-TR" sz="2000" dirty="0" smtClean="0">
                <a:latin typeface="Calibri" pitchFamily="34" charset="0"/>
              </a:rPr>
              <a:t>Genel Liseler kapsamında; Liseler, Anadolu liseleri, Fen Liseleri, Anadolu Güzel Sanatlar ve Spor Liseleri, Açıköğretim Lisesi, Anadolu Öğretmen Liseleri, Sosyal Bilimler Liseleri, Özel Liseler yer almaktadır. </a:t>
            </a:r>
            <a:endParaRPr lang="tr-TR" sz="2000" dirty="0">
              <a:latin typeface="Calibri" pitchFamily="34" charset="0"/>
            </a:endParaRPr>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solidFill>
                  <a:srgbClr val="FF0000"/>
                </a:solidFill>
                <a:latin typeface="Calibri" pitchFamily="34" charset="0"/>
              </a:rPr>
              <a:t>Okul türü             okul sayısı           öğrenci sayısı           öğretmen sayısı</a:t>
            </a:r>
          </a:p>
          <a:p>
            <a:pPr algn="just"/>
            <a:r>
              <a:rPr lang="tr-TR" sz="2000" dirty="0" smtClean="0">
                <a:latin typeface="Calibri" pitchFamily="34" charset="0"/>
              </a:rPr>
              <a:t>Lise                            1 477                    1 151 094                  44 756</a:t>
            </a:r>
          </a:p>
          <a:p>
            <a:pPr algn="just"/>
            <a:r>
              <a:rPr lang="tr-TR" sz="2000" dirty="0" smtClean="0">
                <a:latin typeface="Calibri" pitchFamily="34" charset="0"/>
              </a:rPr>
              <a:t>Anadolu Lisesi         1 354                        722 755                 45 274</a:t>
            </a:r>
          </a:p>
          <a:p>
            <a:pPr algn="just"/>
            <a:r>
              <a:rPr lang="tr-TR" sz="2000" dirty="0" smtClean="0">
                <a:latin typeface="Calibri" pitchFamily="34" charset="0"/>
              </a:rPr>
              <a:t>Fen Lisesi                     115                          29 058                    2 517</a:t>
            </a:r>
          </a:p>
          <a:p>
            <a:pPr algn="just"/>
            <a:r>
              <a:rPr lang="tr-TR" sz="2000" dirty="0" smtClean="0">
                <a:latin typeface="Calibri" pitchFamily="34" charset="0"/>
              </a:rPr>
              <a:t>Ana. </a:t>
            </a:r>
            <a:r>
              <a:rPr lang="tr-TR" sz="2000" dirty="0" err="1" smtClean="0">
                <a:latin typeface="Calibri" pitchFamily="34" charset="0"/>
              </a:rPr>
              <a:t>Gz</a:t>
            </a:r>
            <a:r>
              <a:rPr lang="tr-TR" sz="2000" dirty="0" smtClean="0">
                <a:latin typeface="Calibri" pitchFamily="34" charset="0"/>
              </a:rPr>
              <a:t>. </a:t>
            </a:r>
            <a:r>
              <a:rPr lang="tr-TR" sz="2000" dirty="0" err="1" smtClean="0">
                <a:latin typeface="Calibri" pitchFamily="34" charset="0"/>
              </a:rPr>
              <a:t>Snt</a:t>
            </a:r>
            <a:r>
              <a:rPr lang="tr-TR" sz="2000" dirty="0" smtClean="0">
                <a:latin typeface="Calibri" pitchFamily="34" charset="0"/>
              </a:rPr>
              <a:t>. S. O          89                          17 449                    2 081</a:t>
            </a:r>
          </a:p>
          <a:p>
            <a:pPr algn="just"/>
            <a:r>
              <a:rPr lang="tr-TR" sz="2000" dirty="0" smtClean="0">
                <a:latin typeface="Calibri" pitchFamily="34" charset="0"/>
              </a:rPr>
              <a:t>Açıköğretim L.                  1                        545 601</a:t>
            </a:r>
          </a:p>
          <a:p>
            <a:pPr algn="just"/>
            <a:r>
              <a:rPr lang="tr-TR" sz="2000" dirty="0" smtClean="0">
                <a:latin typeface="Calibri" pitchFamily="34" charset="0"/>
              </a:rPr>
              <a:t>Ana. </a:t>
            </a:r>
            <a:r>
              <a:rPr lang="tr-TR" sz="2000" dirty="0" err="1" smtClean="0">
                <a:latin typeface="Calibri" pitchFamily="34" charset="0"/>
              </a:rPr>
              <a:t>Öğrt</a:t>
            </a:r>
            <a:r>
              <a:rPr lang="tr-TR" sz="2000" dirty="0" smtClean="0">
                <a:latin typeface="Calibri" pitchFamily="34" charset="0"/>
              </a:rPr>
              <a:t>. L.                 265                          75 995                    6 282</a:t>
            </a:r>
          </a:p>
          <a:p>
            <a:pPr algn="just"/>
            <a:r>
              <a:rPr lang="tr-TR" sz="2000" dirty="0" smtClean="0">
                <a:latin typeface="Calibri" pitchFamily="34" charset="0"/>
              </a:rPr>
              <a:t>Sosyal Bil. L.                    27                            5 725                       563</a:t>
            </a:r>
          </a:p>
          <a:p>
            <a:pPr algn="just"/>
            <a:r>
              <a:rPr lang="tr-TR" sz="2000" dirty="0" smtClean="0">
                <a:latin typeface="Calibri" pitchFamily="34" charset="0"/>
              </a:rPr>
              <a:t>Özel Genel                     745                      119  525                 15 672</a:t>
            </a:r>
          </a:p>
          <a:p>
            <a:pPr algn="just">
              <a:buNone/>
            </a:pPr>
            <a:r>
              <a:rPr lang="tr-TR" sz="2000" dirty="0" smtClean="0">
                <a:latin typeface="Calibri" pitchFamily="34" charset="0"/>
              </a:rPr>
              <a:t>     Liseler</a:t>
            </a:r>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800" dirty="0" smtClean="0"/>
              <a:t>Lise Türü Öğrenci ve Öğretmen Sayıları</a:t>
            </a:r>
            <a:br>
              <a:rPr lang="tr-TR" sz="2800" dirty="0" smtClean="0"/>
            </a:br>
            <a:r>
              <a:rPr lang="tr-TR" sz="2800" dirty="0" smtClean="0"/>
              <a:t>(2010-2011)</a:t>
            </a:r>
            <a:endParaRPr lang="tr-TR"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481328"/>
            <a:ext cx="7686700" cy="4525963"/>
          </a:xfrm>
        </p:spPr>
        <p:txBody>
          <a:bodyPr>
            <a:normAutofit/>
          </a:bodyPr>
          <a:lstStyle/>
          <a:p>
            <a:pPr algn="just"/>
            <a:r>
              <a:rPr lang="tr-TR" sz="2000" dirty="0" smtClean="0">
                <a:latin typeface="Calibri" pitchFamily="34" charset="0"/>
              </a:rPr>
              <a:t>1888 yılında </a:t>
            </a:r>
            <a:r>
              <a:rPr lang="tr-TR" sz="2000" dirty="0" err="1" smtClean="0">
                <a:latin typeface="Calibri" pitchFamily="34" charset="0"/>
              </a:rPr>
              <a:t>Dithey</a:t>
            </a:r>
            <a:r>
              <a:rPr lang="tr-TR" sz="2000" dirty="0" smtClean="0">
                <a:latin typeface="Calibri" pitchFamily="34" charset="0"/>
              </a:rPr>
              <a:t> tarafından ortaya atılan bir yaklaşıma göre eğitimin hedefleri toplumun hedefleri ile aynıdır.</a:t>
            </a:r>
          </a:p>
          <a:p>
            <a:pPr algn="just"/>
            <a:r>
              <a:rPr lang="tr-TR" sz="2000" dirty="0" smtClean="0">
                <a:latin typeface="Calibri" pitchFamily="34" charset="0"/>
              </a:rPr>
              <a:t>J.G </a:t>
            </a:r>
            <a:r>
              <a:rPr lang="tr-TR" sz="2000" dirty="0" err="1" smtClean="0">
                <a:latin typeface="Calibri" pitchFamily="34" charset="0"/>
              </a:rPr>
              <a:t>Fiche</a:t>
            </a:r>
            <a:r>
              <a:rPr lang="tr-TR" sz="2000" dirty="0" smtClean="0">
                <a:latin typeface="Calibri" pitchFamily="34" charset="0"/>
              </a:rPr>
              <a:t> ye göre toplum eğitimin bir işlevidir.</a:t>
            </a:r>
          </a:p>
          <a:p>
            <a:pPr algn="just"/>
            <a:r>
              <a:rPr lang="tr-TR" sz="2000" dirty="0" smtClean="0">
                <a:latin typeface="Calibri" pitchFamily="34" charset="0"/>
              </a:rPr>
              <a:t>J.</a:t>
            </a:r>
            <a:r>
              <a:rPr lang="tr-TR" sz="2000" dirty="0" err="1" smtClean="0">
                <a:latin typeface="Calibri" pitchFamily="34" charset="0"/>
              </a:rPr>
              <a:t>Devey’de</a:t>
            </a:r>
            <a:r>
              <a:rPr lang="tr-TR" sz="2000" dirty="0" smtClean="0">
                <a:latin typeface="Calibri" pitchFamily="34" charset="0"/>
              </a:rPr>
              <a:t> 1899’da ‘Eğitim ve Toplum’ adlı eserinde eğitim sistemini toplumsal değişimin bir aracı olarak görmüştür.</a:t>
            </a:r>
          </a:p>
          <a:p>
            <a:pPr algn="just"/>
            <a:r>
              <a:rPr lang="tr-TR" sz="2000" dirty="0" smtClean="0">
                <a:latin typeface="Calibri" pitchFamily="34" charset="0"/>
              </a:rPr>
              <a:t>J.J. Rousseau ise, ferdin doğuştan getirdiği saf tabiatını ele alan bir eğitim teorisi geliştirmiştir.</a:t>
            </a:r>
          </a:p>
          <a:p>
            <a:pPr algn="just"/>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800" dirty="0" smtClean="0">
                <a:effectLst/>
                <a:latin typeface="Calibri" pitchFamily="34" charset="0"/>
              </a:rPr>
              <a:t>Toplumsal Temel Olarak Eğitim Toplum İlişkisi</a:t>
            </a:r>
            <a:endParaRPr lang="tr-TR" sz="2800" dirty="0">
              <a:effectLst/>
              <a:latin typeface="Calibri" pitchFamily="34" charset="0"/>
            </a:endParaRPr>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solidFill>
                  <a:srgbClr val="FF0000"/>
                </a:solidFill>
                <a:latin typeface="Calibri" pitchFamily="34" charset="0"/>
              </a:rPr>
              <a:t>Okul türü                  okul sayısı               öğrenci sayısı            öğretmen sayısı</a:t>
            </a:r>
          </a:p>
          <a:p>
            <a:pPr algn="just"/>
            <a:r>
              <a:rPr lang="tr-TR" sz="2000" dirty="0" smtClean="0">
                <a:latin typeface="Calibri" pitchFamily="34" charset="0"/>
              </a:rPr>
              <a:t>Sağlık Meslek                  293                               65 679                            6023</a:t>
            </a:r>
          </a:p>
          <a:p>
            <a:pPr algn="just">
              <a:buNone/>
            </a:pPr>
            <a:r>
              <a:rPr lang="tr-TR" sz="2000" dirty="0" smtClean="0">
                <a:latin typeface="Calibri" pitchFamily="34" charset="0"/>
              </a:rPr>
              <a:t>     Lisesi</a:t>
            </a:r>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3100" dirty="0" smtClean="0"/>
              <a:t>Sağlık Okulları, Öğrenci ve Öğretmen Sayıları (2010-2011)</a:t>
            </a:r>
            <a:endParaRPr lang="tr-TR" sz="3100" dirty="0"/>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solidFill>
                  <a:srgbClr val="FF0000"/>
                </a:solidFill>
                <a:latin typeface="Calibri" pitchFamily="34" charset="0"/>
              </a:rPr>
              <a:t>Okul türü                  Okul sayısı               Öğrenci sayısı           Öğretmen sayısı</a:t>
            </a:r>
          </a:p>
          <a:p>
            <a:pPr algn="just"/>
            <a:r>
              <a:rPr lang="tr-TR" sz="2000" dirty="0" smtClean="0">
                <a:latin typeface="Calibri" pitchFamily="34" charset="0"/>
              </a:rPr>
              <a:t>İmam Hatip L.                 493                        235 639                      12 909</a:t>
            </a:r>
          </a:p>
          <a:p>
            <a:pPr algn="just"/>
            <a:r>
              <a:rPr lang="tr-TR" sz="2000" dirty="0" smtClean="0">
                <a:latin typeface="Calibri" pitchFamily="34" charset="0"/>
              </a:rPr>
              <a:t>Anadolu İmam</a:t>
            </a:r>
          </a:p>
          <a:p>
            <a:pPr algn="just"/>
            <a:r>
              <a:rPr lang="tr-TR" sz="2000" dirty="0" smtClean="0">
                <a:latin typeface="Calibri" pitchFamily="34" charset="0"/>
              </a:rPr>
              <a:t>Hatip Lisesi</a:t>
            </a:r>
            <a:endParaRPr lang="tr-TR" sz="2000" dirty="0">
              <a:latin typeface="Calibri" pitchFamily="34" charset="0"/>
            </a:endParaRPr>
          </a:p>
        </p:txBody>
      </p:sp>
      <p:sp>
        <p:nvSpPr>
          <p:cNvPr id="3" name="2 Başlık"/>
          <p:cNvSpPr>
            <a:spLocks noGrp="1"/>
          </p:cNvSpPr>
          <p:nvPr>
            <p:ph type="title"/>
          </p:nvPr>
        </p:nvSpPr>
        <p:spPr/>
        <p:txBody>
          <a:bodyPr>
            <a:normAutofit/>
          </a:bodyPr>
          <a:lstStyle/>
          <a:p>
            <a:pPr algn="ctr"/>
            <a:r>
              <a:rPr lang="tr-TR" sz="2800" dirty="0" smtClean="0"/>
              <a:t>Din Öğretimi Okullarında Okul, Öğrenci ve Öğretmen Sayıları (2010-2011)</a:t>
            </a:r>
            <a:endParaRPr lang="tr-TR" sz="2800" dirty="0"/>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solidFill>
                  <a:srgbClr val="FF0000"/>
                </a:solidFill>
                <a:latin typeface="Calibri" pitchFamily="34" charset="0"/>
              </a:rPr>
              <a:t>Okul Türü                           Okul Sayısı       Öğrenci Sayısı       Öğretmen Sayısı</a:t>
            </a:r>
          </a:p>
          <a:p>
            <a:pPr algn="just"/>
            <a:r>
              <a:rPr lang="tr-TR" sz="2000" dirty="0" smtClean="0">
                <a:latin typeface="Calibri" pitchFamily="34" charset="0"/>
              </a:rPr>
              <a:t>Özel </a:t>
            </a:r>
            <a:r>
              <a:rPr lang="tr-TR" sz="2000" dirty="0" err="1" smtClean="0">
                <a:latin typeface="Calibri" pitchFamily="34" charset="0"/>
              </a:rPr>
              <a:t>eğt</a:t>
            </a:r>
            <a:r>
              <a:rPr lang="tr-TR" sz="2000" dirty="0" smtClean="0">
                <a:latin typeface="Calibri" pitchFamily="34" charset="0"/>
              </a:rPr>
              <a:t>. Ana </a:t>
            </a:r>
            <a:r>
              <a:rPr lang="tr-TR" sz="2000" dirty="0" err="1" smtClean="0">
                <a:latin typeface="Calibri" pitchFamily="34" charset="0"/>
              </a:rPr>
              <a:t>snf</a:t>
            </a:r>
            <a:r>
              <a:rPr lang="tr-TR" sz="2000" dirty="0" smtClean="0">
                <a:latin typeface="Calibri" pitchFamily="34" charset="0"/>
              </a:rPr>
              <a:t>.                   89                          727                       131</a:t>
            </a:r>
          </a:p>
          <a:p>
            <a:pPr algn="just"/>
            <a:r>
              <a:rPr lang="tr-TR" sz="2000" dirty="0" err="1" smtClean="0">
                <a:latin typeface="Calibri" pitchFamily="34" charset="0"/>
              </a:rPr>
              <a:t>İşt</a:t>
            </a:r>
            <a:r>
              <a:rPr lang="tr-TR" sz="2000" dirty="0" smtClean="0">
                <a:latin typeface="Calibri" pitchFamily="34" charset="0"/>
              </a:rPr>
              <a:t>. </a:t>
            </a:r>
            <a:r>
              <a:rPr lang="tr-TR" sz="2000" dirty="0" err="1" smtClean="0">
                <a:latin typeface="Calibri" pitchFamily="34" charset="0"/>
              </a:rPr>
              <a:t>Eng</a:t>
            </a:r>
            <a:r>
              <a:rPr lang="tr-TR" sz="2000" dirty="0" smtClean="0">
                <a:latin typeface="Calibri" pitchFamily="34" charset="0"/>
              </a:rPr>
              <a:t>. İlk. Ok.                      49                        4 316                    1 110</a:t>
            </a:r>
          </a:p>
          <a:p>
            <a:pPr algn="just"/>
            <a:r>
              <a:rPr lang="tr-TR" sz="2000" dirty="0" smtClean="0">
                <a:latin typeface="Calibri" pitchFamily="34" charset="0"/>
              </a:rPr>
              <a:t>Gör. </a:t>
            </a:r>
            <a:r>
              <a:rPr lang="tr-TR" sz="2000" dirty="0" err="1" smtClean="0">
                <a:latin typeface="Calibri" pitchFamily="34" charset="0"/>
              </a:rPr>
              <a:t>Eng</a:t>
            </a:r>
            <a:r>
              <a:rPr lang="tr-TR" sz="2000" dirty="0" smtClean="0">
                <a:latin typeface="Calibri" pitchFamily="34" charset="0"/>
              </a:rPr>
              <a:t>. İlk. Ok.                    16                        1 357                       431</a:t>
            </a:r>
          </a:p>
          <a:p>
            <a:pPr algn="just"/>
            <a:r>
              <a:rPr lang="tr-TR" sz="2000" dirty="0" err="1" smtClean="0">
                <a:latin typeface="Calibri" pitchFamily="34" charset="0"/>
              </a:rPr>
              <a:t>Eğtblr</a:t>
            </a:r>
            <a:r>
              <a:rPr lang="tr-TR" sz="2000" dirty="0" smtClean="0">
                <a:latin typeface="Calibri" pitchFamily="34" charset="0"/>
              </a:rPr>
              <a:t>. </a:t>
            </a:r>
            <a:r>
              <a:rPr lang="tr-TR" sz="2000" dirty="0" err="1" smtClean="0">
                <a:latin typeface="Calibri" pitchFamily="34" charset="0"/>
              </a:rPr>
              <a:t>Zhn</a:t>
            </a:r>
            <a:r>
              <a:rPr lang="tr-TR" sz="2000" dirty="0" smtClean="0">
                <a:latin typeface="Calibri" pitchFamily="34" charset="0"/>
              </a:rPr>
              <a:t>. </a:t>
            </a:r>
            <a:r>
              <a:rPr lang="tr-TR" sz="2000" dirty="0" err="1" smtClean="0">
                <a:latin typeface="Calibri" pitchFamily="34" charset="0"/>
              </a:rPr>
              <a:t>Eng</a:t>
            </a:r>
            <a:r>
              <a:rPr lang="tr-TR" sz="2000" dirty="0" smtClean="0">
                <a:latin typeface="Calibri" pitchFamily="34" charset="0"/>
              </a:rPr>
              <a:t>. İlk. Ok.        53                        3 016                   1 110</a:t>
            </a:r>
          </a:p>
          <a:p>
            <a:pPr algn="just"/>
            <a:r>
              <a:rPr lang="tr-TR" sz="2000" dirty="0" err="1" smtClean="0">
                <a:latin typeface="Calibri" pitchFamily="34" charset="0"/>
              </a:rPr>
              <a:t>Öğtblr</a:t>
            </a:r>
            <a:r>
              <a:rPr lang="tr-TR" sz="2000" dirty="0" smtClean="0">
                <a:latin typeface="Calibri" pitchFamily="34" charset="0"/>
              </a:rPr>
              <a:t> </a:t>
            </a:r>
            <a:r>
              <a:rPr lang="tr-TR" sz="2000" dirty="0" err="1" smtClean="0">
                <a:latin typeface="Calibri" pitchFamily="34" charset="0"/>
              </a:rPr>
              <a:t>Zhn</a:t>
            </a:r>
            <a:r>
              <a:rPr lang="tr-TR" sz="2000" dirty="0" smtClean="0">
                <a:latin typeface="Calibri" pitchFamily="34" charset="0"/>
              </a:rPr>
              <a:t>. </a:t>
            </a:r>
            <a:r>
              <a:rPr lang="tr-TR" sz="2000" dirty="0" err="1" smtClean="0">
                <a:latin typeface="Calibri" pitchFamily="34" charset="0"/>
              </a:rPr>
              <a:t>Eng</a:t>
            </a:r>
            <a:r>
              <a:rPr lang="tr-TR" sz="2000" dirty="0" smtClean="0">
                <a:latin typeface="Calibri" pitchFamily="34" charset="0"/>
              </a:rPr>
              <a:t>. İlk. Ok.      138                        8 327                   1 907</a:t>
            </a:r>
          </a:p>
          <a:p>
            <a:pPr algn="just"/>
            <a:r>
              <a:rPr lang="tr-TR" sz="2000" dirty="0" smtClean="0">
                <a:latin typeface="Calibri" pitchFamily="34" charset="0"/>
              </a:rPr>
              <a:t>Uyum Güç. </a:t>
            </a:r>
            <a:r>
              <a:rPr lang="tr-TR" sz="2000" dirty="0" err="1" smtClean="0">
                <a:latin typeface="Calibri" pitchFamily="34" charset="0"/>
              </a:rPr>
              <a:t>Oln</a:t>
            </a:r>
            <a:r>
              <a:rPr lang="tr-TR" sz="2000" dirty="0" smtClean="0">
                <a:latin typeface="Calibri" pitchFamily="34" charset="0"/>
              </a:rPr>
              <a:t>. İlk. Ok.            1                             52                        14</a:t>
            </a:r>
          </a:p>
          <a:p>
            <a:pPr algn="just"/>
            <a:r>
              <a:rPr lang="tr-TR" sz="2000" dirty="0" err="1" smtClean="0">
                <a:latin typeface="Calibri" pitchFamily="34" charset="0"/>
              </a:rPr>
              <a:t>Ortpdk</a:t>
            </a:r>
            <a:r>
              <a:rPr lang="tr-TR" sz="2000" dirty="0" smtClean="0">
                <a:latin typeface="Calibri" pitchFamily="34" charset="0"/>
              </a:rPr>
              <a:t>. </a:t>
            </a:r>
            <a:r>
              <a:rPr lang="tr-TR" sz="2000" dirty="0" err="1" smtClean="0">
                <a:latin typeface="Calibri" pitchFamily="34" charset="0"/>
              </a:rPr>
              <a:t>Eng</a:t>
            </a:r>
            <a:r>
              <a:rPr lang="tr-TR" sz="2000" dirty="0" smtClean="0">
                <a:latin typeface="Calibri" pitchFamily="34" charset="0"/>
              </a:rPr>
              <a:t>. İlk. Ok.                  3                           516                        96</a:t>
            </a:r>
          </a:p>
          <a:p>
            <a:pPr algn="just"/>
            <a:r>
              <a:rPr lang="tr-TR" sz="2000" dirty="0" smtClean="0">
                <a:latin typeface="Calibri" pitchFamily="34" charset="0"/>
              </a:rPr>
              <a:t>Otistik </a:t>
            </a:r>
            <a:r>
              <a:rPr lang="tr-TR" sz="2000" dirty="0" err="1" smtClean="0">
                <a:latin typeface="Calibri" pitchFamily="34" charset="0"/>
              </a:rPr>
              <a:t>Çoc</a:t>
            </a:r>
            <a:r>
              <a:rPr lang="tr-TR" sz="2000" dirty="0" smtClean="0">
                <a:latin typeface="Calibri" pitchFamily="34" charset="0"/>
              </a:rPr>
              <a:t>. </a:t>
            </a:r>
            <a:r>
              <a:rPr lang="tr-TR" sz="2000" dirty="0" err="1" smtClean="0">
                <a:latin typeface="Calibri" pitchFamily="34" charset="0"/>
              </a:rPr>
              <a:t>Eğt</a:t>
            </a:r>
            <a:r>
              <a:rPr lang="tr-TR" sz="2000" dirty="0" smtClean="0">
                <a:latin typeface="Calibri" pitchFamily="34" charset="0"/>
              </a:rPr>
              <a:t>. </a:t>
            </a:r>
            <a:r>
              <a:rPr lang="tr-TR" sz="2000" dirty="0" err="1" smtClean="0">
                <a:latin typeface="Calibri" pitchFamily="34" charset="0"/>
              </a:rPr>
              <a:t>Mer</a:t>
            </a:r>
            <a:r>
              <a:rPr lang="tr-TR" sz="2000" dirty="0" smtClean="0">
                <a:latin typeface="Calibri" pitchFamily="34" charset="0"/>
              </a:rPr>
              <a:t>.               43                       1 593                      557</a:t>
            </a:r>
          </a:p>
          <a:p>
            <a:pPr algn="just"/>
            <a:r>
              <a:rPr lang="tr-TR" sz="2000" dirty="0" err="1" smtClean="0">
                <a:latin typeface="Calibri" pitchFamily="34" charset="0"/>
              </a:rPr>
              <a:t>Ortapedk</a:t>
            </a:r>
            <a:r>
              <a:rPr lang="tr-TR" sz="2000" dirty="0" smtClean="0">
                <a:latin typeface="Calibri" pitchFamily="34" charset="0"/>
              </a:rPr>
              <a:t> </a:t>
            </a:r>
            <a:r>
              <a:rPr lang="tr-TR" sz="2000" dirty="0" err="1" smtClean="0">
                <a:latin typeface="Calibri" pitchFamily="34" charset="0"/>
              </a:rPr>
              <a:t>Eng</a:t>
            </a:r>
            <a:r>
              <a:rPr lang="tr-TR" sz="2000" dirty="0" smtClean="0">
                <a:latin typeface="Calibri" pitchFamily="34" charset="0"/>
              </a:rPr>
              <a:t>. </a:t>
            </a:r>
            <a:r>
              <a:rPr lang="tr-TR" sz="2000" dirty="0" err="1" smtClean="0">
                <a:latin typeface="Calibri" pitchFamily="34" charset="0"/>
              </a:rPr>
              <a:t>Mes</a:t>
            </a:r>
            <a:r>
              <a:rPr lang="tr-TR" sz="2000" dirty="0" smtClean="0">
                <a:latin typeface="Calibri" pitchFamily="34" charset="0"/>
              </a:rPr>
              <a:t>. L.               2                           107                        37</a:t>
            </a:r>
          </a:p>
          <a:p>
            <a:pPr algn="just"/>
            <a:r>
              <a:rPr lang="tr-TR" sz="2000" dirty="0" err="1" smtClean="0">
                <a:latin typeface="Calibri" pitchFamily="34" charset="0"/>
              </a:rPr>
              <a:t>İştme</a:t>
            </a:r>
            <a:r>
              <a:rPr lang="tr-TR" sz="2000" dirty="0" smtClean="0">
                <a:latin typeface="Calibri" pitchFamily="34" charset="0"/>
              </a:rPr>
              <a:t>. </a:t>
            </a:r>
            <a:r>
              <a:rPr lang="tr-TR" sz="2000" dirty="0" err="1" smtClean="0">
                <a:latin typeface="Calibri" pitchFamily="34" charset="0"/>
              </a:rPr>
              <a:t>Eng</a:t>
            </a:r>
            <a:r>
              <a:rPr lang="tr-TR" sz="2000" dirty="0" smtClean="0">
                <a:latin typeface="Calibri" pitchFamily="34" charset="0"/>
              </a:rPr>
              <a:t>. </a:t>
            </a:r>
            <a:r>
              <a:rPr lang="tr-TR" sz="2000" dirty="0" err="1" smtClean="0">
                <a:latin typeface="Calibri" pitchFamily="34" charset="0"/>
              </a:rPr>
              <a:t>Mes</a:t>
            </a:r>
            <a:r>
              <a:rPr lang="tr-TR" sz="2000" dirty="0" smtClean="0">
                <a:latin typeface="Calibri" pitchFamily="34" charset="0"/>
              </a:rPr>
              <a:t>. L.                   </a:t>
            </a:r>
            <a:r>
              <a:rPr lang="tr-TR" sz="2000" smtClean="0">
                <a:latin typeface="Calibri" pitchFamily="34" charset="0"/>
              </a:rPr>
              <a:t>19                       2 006                       321</a:t>
            </a:r>
            <a:endParaRPr lang="tr-TR" sz="2000" dirty="0">
              <a:latin typeface="Calibri" pitchFamily="34" charset="0"/>
            </a:endParaRPr>
          </a:p>
        </p:txBody>
      </p:sp>
      <p:sp>
        <p:nvSpPr>
          <p:cNvPr id="3" name="2 Başlık"/>
          <p:cNvSpPr>
            <a:spLocks noGrp="1"/>
          </p:cNvSpPr>
          <p:nvPr>
            <p:ph type="title"/>
          </p:nvPr>
        </p:nvSpPr>
        <p:spPr/>
        <p:txBody>
          <a:bodyPr>
            <a:normAutofit/>
          </a:bodyPr>
          <a:lstStyle/>
          <a:p>
            <a:pPr algn="ctr"/>
            <a:r>
              <a:rPr lang="tr-TR" sz="2800" dirty="0" smtClean="0"/>
              <a:t>Özel Eğitim Okullarında Okul, Öğrenci ve Öğretmen Sayıları (2010-2011)</a:t>
            </a:r>
            <a:endParaRPr lang="tr-TR" sz="2800" dirty="0"/>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28596" y="714356"/>
            <a:ext cx="8229600" cy="4525963"/>
          </a:xfrm>
        </p:spPr>
        <p:txBody>
          <a:bodyPr>
            <a:normAutofit/>
          </a:bodyPr>
          <a:lstStyle/>
          <a:p>
            <a:pPr algn="ctr">
              <a:lnSpc>
                <a:spcPct val="150000"/>
              </a:lnSpc>
              <a:buNone/>
            </a:pPr>
            <a:r>
              <a:rPr lang="tr-TR" sz="2000" b="1" dirty="0" smtClean="0"/>
              <a:t>11. BÖLÜM </a:t>
            </a:r>
            <a:r>
              <a:rPr lang="tr-TR" sz="2000" dirty="0" smtClean="0"/>
              <a:t>BİR MESLEK OLARAK ÖĞRETMENLİK</a:t>
            </a:r>
          </a:p>
          <a:p>
            <a:pPr algn="ctr">
              <a:lnSpc>
                <a:spcPct val="150000"/>
              </a:lnSpc>
              <a:buNone/>
            </a:pPr>
            <a:endParaRPr lang="tr-TR" sz="2000" dirty="0" smtClean="0"/>
          </a:p>
          <a:p>
            <a:pPr algn="ctr">
              <a:lnSpc>
                <a:spcPct val="150000"/>
              </a:lnSpc>
              <a:buNone/>
            </a:pPr>
            <a:r>
              <a:rPr lang="tr-TR" sz="2000" b="1" dirty="0" smtClean="0"/>
              <a:t>12. BÖLÜM </a:t>
            </a:r>
            <a:r>
              <a:rPr lang="tr-TR" sz="2000" dirty="0" smtClean="0"/>
              <a:t>ÖĞRETMENLİK MESLEĞİ VE ÖĞRETMEN YETİŞTİRMEDE GELİŞMELER VE YENİLİKLER</a:t>
            </a:r>
          </a:p>
          <a:p>
            <a:pPr algn="ctr">
              <a:lnSpc>
                <a:spcPct val="150000"/>
              </a:lnSpc>
              <a:buNone/>
            </a:pPr>
            <a:endParaRPr lang="tr-TR" sz="2000" dirty="0" smtClean="0"/>
          </a:p>
          <a:p>
            <a:pPr algn="ctr">
              <a:lnSpc>
                <a:spcPct val="250000"/>
              </a:lnSpc>
              <a:buNone/>
            </a:pPr>
            <a:r>
              <a:rPr lang="tr-TR" sz="2000" b="1" dirty="0" smtClean="0"/>
              <a:t>EDS-101</a:t>
            </a:r>
          </a:p>
          <a:p>
            <a:pPr algn="ctr">
              <a:lnSpc>
                <a:spcPct val="250000"/>
              </a:lnSpc>
              <a:buNone/>
            </a:pPr>
            <a:r>
              <a:rPr lang="tr-TR" sz="2000" b="1" dirty="0" smtClean="0"/>
              <a:t>TÜLAY KAYA</a:t>
            </a:r>
            <a:endParaRPr lang="tr-TR" sz="2000" b="1" dirty="0"/>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Eğitim kavramının temellendiği İngilizce bir terim olan </a:t>
            </a:r>
            <a:r>
              <a:rPr lang="tr-TR" sz="2000" dirty="0" smtClean="0">
                <a:solidFill>
                  <a:srgbClr val="FF0000"/>
                </a:solidFill>
                <a:latin typeface="Calibri" pitchFamily="34" charset="0"/>
              </a:rPr>
              <a:t>‘’</a:t>
            </a:r>
            <a:r>
              <a:rPr lang="tr-TR" sz="2000" dirty="0" err="1" smtClean="0">
                <a:solidFill>
                  <a:srgbClr val="FF0000"/>
                </a:solidFill>
                <a:latin typeface="Calibri" pitchFamily="34" charset="0"/>
              </a:rPr>
              <a:t>education</a:t>
            </a:r>
            <a:r>
              <a:rPr lang="tr-TR" sz="2000" dirty="0" smtClean="0">
                <a:solidFill>
                  <a:srgbClr val="FF0000"/>
                </a:solidFill>
                <a:latin typeface="Calibri" pitchFamily="34" charset="0"/>
              </a:rPr>
              <a:t>’’ </a:t>
            </a:r>
            <a:r>
              <a:rPr lang="tr-TR" sz="2000" dirty="0" smtClean="0">
                <a:latin typeface="Calibri" pitchFamily="34" charset="0"/>
              </a:rPr>
              <a:t>sözcüğü çift kaynaklı ve çift anlamlı bir kavramdır. Latince kökleri </a:t>
            </a:r>
            <a:r>
              <a:rPr lang="tr-TR" sz="2000" dirty="0" smtClean="0">
                <a:solidFill>
                  <a:srgbClr val="FF0000"/>
                </a:solidFill>
                <a:latin typeface="Calibri" pitchFamily="34" charset="0"/>
              </a:rPr>
              <a:t>‘’</a:t>
            </a:r>
            <a:r>
              <a:rPr lang="tr-TR" sz="2000" dirty="0" err="1" smtClean="0">
                <a:solidFill>
                  <a:srgbClr val="FF0000"/>
                </a:solidFill>
                <a:latin typeface="Calibri" pitchFamily="34" charset="0"/>
              </a:rPr>
              <a:t>educare</a:t>
            </a:r>
            <a:r>
              <a:rPr lang="tr-TR" sz="2000" dirty="0" smtClean="0">
                <a:solidFill>
                  <a:srgbClr val="FF0000"/>
                </a:solidFill>
                <a:latin typeface="Calibri" pitchFamily="34" charset="0"/>
              </a:rPr>
              <a:t>’’ </a:t>
            </a:r>
            <a:r>
              <a:rPr lang="tr-TR" sz="2000" dirty="0" smtClean="0">
                <a:latin typeface="Calibri" pitchFamily="34" charset="0"/>
              </a:rPr>
              <a:t> beslemek, </a:t>
            </a:r>
            <a:r>
              <a:rPr lang="tr-TR" sz="2000" dirty="0" smtClean="0">
                <a:solidFill>
                  <a:srgbClr val="FF0000"/>
                </a:solidFill>
                <a:latin typeface="Calibri" pitchFamily="34" charset="0"/>
              </a:rPr>
              <a:t>‘’</a:t>
            </a:r>
            <a:r>
              <a:rPr lang="tr-TR" sz="2000" dirty="0" err="1" smtClean="0">
                <a:solidFill>
                  <a:srgbClr val="FF0000"/>
                </a:solidFill>
                <a:latin typeface="Calibri" pitchFamily="34" charset="0"/>
              </a:rPr>
              <a:t>educere</a:t>
            </a:r>
            <a:r>
              <a:rPr lang="tr-TR" sz="2000" dirty="0" smtClean="0">
                <a:solidFill>
                  <a:srgbClr val="FF0000"/>
                </a:solidFill>
                <a:latin typeface="Calibri" pitchFamily="34" charset="0"/>
              </a:rPr>
              <a:t>’’ </a:t>
            </a:r>
            <a:r>
              <a:rPr lang="tr-TR" sz="2000" dirty="0" smtClean="0">
                <a:latin typeface="Calibri" pitchFamily="34" charset="0"/>
              </a:rPr>
              <a:t>dışarı çekmek bir şeye doğru götürmek anlamlarına gelmektedir.</a:t>
            </a:r>
          </a:p>
          <a:p>
            <a:pPr algn="just"/>
            <a:endParaRPr lang="tr-TR" sz="2000" dirty="0" smtClean="0">
              <a:latin typeface="Calibri" pitchFamily="34" charset="0"/>
            </a:endParaRPr>
          </a:p>
          <a:p>
            <a:pPr algn="just"/>
            <a:r>
              <a:rPr lang="tr-TR" sz="2000" dirty="0" smtClean="0">
                <a:latin typeface="Calibri" pitchFamily="34" charset="0"/>
              </a:rPr>
              <a:t>İki kavramın ortak anlamı ise ‘’yetiştirmektir’’.  Latince kökeniyle eğitim, insanı bilgiyle beslemek, ondaki olanakları dışarı çıkarmak için onu yetiştirmek demektir.</a:t>
            </a:r>
          </a:p>
          <a:p>
            <a:pPr algn="just"/>
            <a:endParaRPr lang="tr-TR" sz="2000" dirty="0" smtClean="0">
              <a:latin typeface="Calibri" pitchFamily="34" charset="0"/>
            </a:endParaRPr>
          </a:p>
          <a:p>
            <a:pPr algn="just"/>
            <a:r>
              <a:rPr lang="tr-TR" sz="2000" dirty="0" smtClean="0">
                <a:latin typeface="Calibri" pitchFamily="34" charset="0"/>
              </a:rPr>
              <a:t>Eğitim sistemini oluşturan pek çok öğe içinde öğretmen, öğrenci ve eğitim programı  üçlüsü diğerlerine oranla daha öne çıkmaktadır. Bu üçlünün içerisinde diğerlerini etkileme gücü daha fazla olan öğretmendir.</a:t>
            </a:r>
          </a:p>
          <a:p>
            <a:pPr algn="just"/>
            <a:endParaRPr lang="tr-TR" sz="2000" dirty="0" smtClean="0">
              <a:latin typeface="Calibri" pitchFamily="34" charset="0"/>
            </a:endParaRPr>
          </a:p>
          <a:p>
            <a:pPr algn="just"/>
            <a:endParaRPr lang="tr-TR" sz="2000" dirty="0">
              <a:latin typeface="Calibri" pitchFamily="34" charset="0"/>
            </a:endParaRPr>
          </a:p>
        </p:txBody>
      </p:sp>
      <p:sp>
        <p:nvSpPr>
          <p:cNvPr id="3" name="2 Başlık"/>
          <p:cNvSpPr>
            <a:spLocks noGrp="1"/>
          </p:cNvSpPr>
          <p:nvPr>
            <p:ph type="title"/>
          </p:nvPr>
        </p:nvSpPr>
        <p:spPr>
          <a:xfrm>
            <a:off x="457200" y="571480"/>
            <a:ext cx="8229600" cy="846158"/>
          </a:xfrm>
        </p:spPr>
        <p:txBody>
          <a:bodyPr>
            <a:normAutofit/>
          </a:bodyPr>
          <a:lstStyle/>
          <a:p>
            <a:pPr algn="just"/>
            <a:r>
              <a:rPr lang="tr-TR" sz="2000" dirty="0" smtClean="0"/>
              <a:t>Giriş</a:t>
            </a:r>
            <a:br>
              <a:rPr lang="tr-TR" sz="2000" dirty="0" smtClean="0"/>
            </a:br>
            <a:endParaRPr lang="tr-TR" sz="2000" dirty="0"/>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071546"/>
            <a:ext cx="8229600" cy="4935745"/>
          </a:xfrm>
        </p:spPr>
        <p:txBody>
          <a:bodyPr>
            <a:normAutofit/>
          </a:bodyPr>
          <a:lstStyle/>
          <a:p>
            <a:pPr algn="just"/>
            <a:r>
              <a:rPr lang="tr-TR" sz="2000" dirty="0" smtClean="0">
                <a:latin typeface="Calibri" pitchFamily="34" charset="0"/>
              </a:rPr>
              <a:t>Öğretmenin başka meslek gruplarına göre daha seçkin özelliklerinin bulunması gerekir. Bunlar;</a:t>
            </a:r>
          </a:p>
          <a:p>
            <a:pPr algn="just"/>
            <a:endParaRPr lang="tr-TR" sz="2000" dirty="0" smtClean="0">
              <a:latin typeface="Calibri" pitchFamily="34" charset="0"/>
            </a:endParaRPr>
          </a:p>
          <a:p>
            <a:pPr algn="just"/>
            <a:r>
              <a:rPr lang="tr-TR" sz="1800" dirty="0" smtClean="0">
                <a:latin typeface="Calibri" pitchFamily="34" charset="0"/>
              </a:rPr>
              <a:t>Üstün bilişsel özellikler</a:t>
            </a:r>
          </a:p>
          <a:p>
            <a:pPr algn="just"/>
            <a:r>
              <a:rPr lang="tr-TR" sz="1800" dirty="0" smtClean="0">
                <a:latin typeface="Calibri" pitchFamily="34" charset="0"/>
              </a:rPr>
              <a:t>Yaratıcılık</a:t>
            </a:r>
          </a:p>
          <a:p>
            <a:pPr algn="just"/>
            <a:r>
              <a:rPr lang="tr-TR" sz="1800" dirty="0" smtClean="0">
                <a:latin typeface="Calibri" pitchFamily="34" charset="0"/>
              </a:rPr>
              <a:t>Uyumlu olma</a:t>
            </a:r>
          </a:p>
          <a:p>
            <a:pPr algn="just"/>
            <a:r>
              <a:rPr lang="tr-TR" sz="1800" dirty="0" smtClean="0">
                <a:latin typeface="Calibri" pitchFamily="34" charset="0"/>
              </a:rPr>
              <a:t>Öğrencilere yönelik olumlu tutumlar</a:t>
            </a:r>
          </a:p>
          <a:p>
            <a:pPr algn="just"/>
            <a:r>
              <a:rPr lang="tr-TR" sz="1800" dirty="0" smtClean="0">
                <a:latin typeface="Calibri" pitchFamily="34" charset="0"/>
              </a:rPr>
              <a:t>Öğretmeye dönük olumlu tutuma sahip olma</a:t>
            </a:r>
          </a:p>
          <a:p>
            <a:pPr algn="just"/>
            <a:r>
              <a:rPr lang="tr-TR" sz="1800" dirty="0" smtClean="0">
                <a:latin typeface="Calibri" pitchFamily="34" charset="0"/>
              </a:rPr>
              <a:t>Öğrenci ile iletişimde olmaktan hoşlanma</a:t>
            </a:r>
          </a:p>
          <a:p>
            <a:pPr algn="just"/>
            <a:r>
              <a:rPr lang="tr-TR" sz="1800" dirty="0" smtClean="0">
                <a:latin typeface="Calibri" pitchFamily="34" charset="0"/>
              </a:rPr>
              <a:t>Öğrencilere dönük dostça yaklaşım içinde olma</a:t>
            </a:r>
          </a:p>
          <a:p>
            <a:pPr algn="just"/>
            <a:r>
              <a:rPr lang="tr-TR" sz="1800" dirty="0" smtClean="0">
                <a:latin typeface="Calibri" pitchFamily="34" charset="0"/>
              </a:rPr>
              <a:t>Öğrencileri yargılayıcı davranışlardan kaçınma</a:t>
            </a:r>
          </a:p>
          <a:p>
            <a:pPr algn="just"/>
            <a:r>
              <a:rPr lang="tr-TR" sz="1800" dirty="0" smtClean="0">
                <a:latin typeface="Calibri" pitchFamily="34" charset="0"/>
              </a:rPr>
              <a:t>Ana dilini iyi kullanma</a:t>
            </a:r>
          </a:p>
          <a:p>
            <a:pPr algn="just"/>
            <a:r>
              <a:rPr lang="tr-TR" sz="1800" dirty="0" smtClean="0">
                <a:latin typeface="Calibri" pitchFamily="34" charset="0"/>
              </a:rPr>
              <a:t>Edebi konularla ve okumayla ilgilenme</a:t>
            </a:r>
          </a:p>
          <a:p>
            <a:pPr algn="just"/>
            <a:endParaRPr lang="tr-TR" sz="2000" dirty="0">
              <a:latin typeface="Calibri" pitchFamily="34" charset="0"/>
            </a:endParaRPr>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1800" dirty="0" smtClean="0">
                <a:latin typeface="Calibri" pitchFamily="34" charset="0"/>
              </a:rPr>
              <a:t>Müzik ve resimle ilgilenme</a:t>
            </a:r>
          </a:p>
          <a:p>
            <a:pPr algn="just"/>
            <a:r>
              <a:rPr lang="tr-TR" sz="1800" dirty="0" smtClean="0">
                <a:latin typeface="Calibri" pitchFamily="34" charset="0"/>
              </a:rPr>
              <a:t>Sosyal ve toplumsal olaylara etkin katılım</a:t>
            </a:r>
          </a:p>
          <a:p>
            <a:pPr algn="just"/>
            <a:r>
              <a:rPr lang="tr-TR" sz="1800" dirty="0" smtClean="0">
                <a:latin typeface="Calibri" pitchFamily="34" charset="0"/>
              </a:rPr>
              <a:t>Kişisel gelişime önem verme</a:t>
            </a:r>
          </a:p>
          <a:p>
            <a:pPr algn="just"/>
            <a:r>
              <a:rPr lang="tr-TR" sz="1800" dirty="0" smtClean="0">
                <a:latin typeface="Calibri" pitchFamily="34" charset="0"/>
              </a:rPr>
              <a:t>Kendine güven duyma</a:t>
            </a:r>
          </a:p>
          <a:p>
            <a:pPr algn="just"/>
            <a:r>
              <a:rPr lang="tr-TR" sz="1800" dirty="0" smtClean="0">
                <a:latin typeface="Calibri" pitchFamily="34" charset="0"/>
              </a:rPr>
              <a:t>Arkadaşça ilişkilere açık olma</a:t>
            </a:r>
          </a:p>
          <a:p>
            <a:pPr algn="just"/>
            <a:r>
              <a:rPr lang="tr-TR" sz="1800" dirty="0" smtClean="0">
                <a:latin typeface="Calibri" pitchFamily="34" charset="0"/>
              </a:rPr>
              <a:t>Duyarlı ve yardımsever olma</a:t>
            </a:r>
          </a:p>
          <a:p>
            <a:pPr algn="just"/>
            <a:r>
              <a:rPr lang="tr-TR" sz="1800" dirty="0" smtClean="0">
                <a:latin typeface="Calibri" pitchFamily="34" charset="0"/>
              </a:rPr>
              <a:t>Alanında ve insan ilişkileri konusunda özel eğitimli olma</a:t>
            </a:r>
          </a:p>
          <a:p>
            <a:pPr algn="just"/>
            <a:r>
              <a:rPr lang="tr-TR" sz="1800" dirty="0" smtClean="0">
                <a:latin typeface="Calibri" pitchFamily="34" charset="0"/>
              </a:rPr>
              <a:t>Empati kurabilme, doğal ve yapmacıksız olma</a:t>
            </a:r>
          </a:p>
          <a:p>
            <a:pPr algn="just"/>
            <a:r>
              <a:rPr lang="tr-TR" sz="1800" dirty="0" smtClean="0">
                <a:latin typeface="Calibri" pitchFamily="34" charset="0"/>
              </a:rPr>
              <a:t>Demokratik davranışlar sergileme gibi özelliklere sahip olmalıdır.</a:t>
            </a:r>
            <a:endParaRPr lang="tr-TR" sz="1800" dirty="0">
              <a:latin typeface="Calibri" pitchFamily="34" charset="0"/>
            </a:endParaRPr>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28596" y="1214422"/>
            <a:ext cx="8229600" cy="4525963"/>
          </a:xfrm>
        </p:spPr>
        <p:txBody>
          <a:bodyPr>
            <a:normAutofit lnSpcReduction="10000"/>
          </a:bodyPr>
          <a:lstStyle/>
          <a:p>
            <a:pPr algn="just"/>
            <a:r>
              <a:rPr lang="tr-TR" sz="2000" dirty="0" smtClean="0">
                <a:latin typeface="Calibri" pitchFamily="34" charset="0"/>
              </a:rPr>
              <a:t>Kullandığı renkli ve sihirli dille, anlattığı konuya tutku ve aşk kattığı için bir </a:t>
            </a:r>
            <a:r>
              <a:rPr lang="tr-TR" sz="2000" dirty="0" smtClean="0">
                <a:solidFill>
                  <a:srgbClr val="FF0000"/>
                </a:solidFill>
                <a:latin typeface="Calibri" pitchFamily="34" charset="0"/>
              </a:rPr>
              <a:t>şair</a:t>
            </a:r>
            <a:r>
              <a:rPr lang="tr-TR" sz="2000" dirty="0" smtClean="0">
                <a:latin typeface="Calibri" pitchFamily="34" charset="0"/>
              </a:rPr>
              <a:t>dir.</a:t>
            </a:r>
          </a:p>
          <a:p>
            <a:pPr algn="just"/>
            <a:r>
              <a:rPr lang="tr-TR" sz="2000" dirty="0" smtClean="0">
                <a:latin typeface="Calibri" pitchFamily="34" charset="0"/>
              </a:rPr>
              <a:t>Evrendeki etkileşimlere, değişikliklere akıl, mantık ve merak kattığı için bir </a:t>
            </a:r>
            <a:r>
              <a:rPr lang="tr-TR" sz="2000" dirty="0" smtClean="0">
                <a:solidFill>
                  <a:srgbClr val="FF0000"/>
                </a:solidFill>
                <a:latin typeface="Calibri" pitchFamily="34" charset="0"/>
              </a:rPr>
              <a:t>fizikçi</a:t>
            </a:r>
            <a:r>
              <a:rPr lang="tr-TR" sz="2000" dirty="0" smtClean="0">
                <a:latin typeface="Calibri" pitchFamily="34" charset="0"/>
              </a:rPr>
              <a:t>dir.</a:t>
            </a:r>
          </a:p>
          <a:p>
            <a:pPr algn="just"/>
            <a:r>
              <a:rPr lang="tr-TR" sz="2000" dirty="0" smtClean="0">
                <a:latin typeface="Calibri" pitchFamily="34" charset="0"/>
              </a:rPr>
              <a:t>Öğrencilerin düşüncelerine ve davranışlarına etkide bulunduğu için </a:t>
            </a:r>
            <a:r>
              <a:rPr lang="tr-TR" sz="2000" dirty="0" smtClean="0">
                <a:solidFill>
                  <a:srgbClr val="FF0000"/>
                </a:solidFill>
                <a:latin typeface="Calibri" pitchFamily="34" charset="0"/>
              </a:rPr>
              <a:t>orkestra şefi</a:t>
            </a:r>
            <a:r>
              <a:rPr lang="tr-TR" sz="2000" dirty="0" smtClean="0">
                <a:latin typeface="Calibri" pitchFamily="34" charset="0"/>
              </a:rPr>
              <a:t>dir.</a:t>
            </a:r>
          </a:p>
          <a:p>
            <a:pPr algn="just"/>
            <a:r>
              <a:rPr lang="tr-TR" sz="2000" dirty="0" smtClean="0">
                <a:latin typeface="Calibri" pitchFamily="34" charset="0"/>
              </a:rPr>
              <a:t>Her bir öğrencinin sağlam bir temel oluşturmasını sağladığı için bir </a:t>
            </a:r>
            <a:r>
              <a:rPr lang="tr-TR" sz="2000" dirty="0" smtClean="0">
                <a:solidFill>
                  <a:srgbClr val="FF0000"/>
                </a:solidFill>
                <a:latin typeface="Calibri" pitchFamily="34" charset="0"/>
              </a:rPr>
              <a:t>mimar</a:t>
            </a:r>
            <a:r>
              <a:rPr lang="tr-TR" sz="2000" dirty="0" smtClean="0">
                <a:latin typeface="Calibri" pitchFamily="34" charset="0"/>
              </a:rPr>
              <a:t>dır.</a:t>
            </a:r>
          </a:p>
          <a:p>
            <a:pPr algn="just"/>
            <a:r>
              <a:rPr lang="tr-TR" sz="2000" dirty="0" smtClean="0">
                <a:latin typeface="Calibri" pitchFamily="34" charset="0"/>
              </a:rPr>
              <a:t>Düşüncelerin bükülmesini ve değişmesini, aynı zamanda esnemesini ve güçlenmesini sağladığı için bir </a:t>
            </a:r>
            <a:r>
              <a:rPr lang="tr-TR" sz="2000" dirty="0" smtClean="0">
                <a:solidFill>
                  <a:srgbClr val="FF0000"/>
                </a:solidFill>
                <a:latin typeface="Calibri" pitchFamily="34" charset="0"/>
              </a:rPr>
              <a:t>beden eğitimi </a:t>
            </a:r>
            <a:r>
              <a:rPr lang="tr-TR" sz="2000" dirty="0" smtClean="0">
                <a:latin typeface="Calibri" pitchFamily="34" charset="0"/>
              </a:rPr>
              <a:t>uzmanıdır.</a:t>
            </a:r>
          </a:p>
          <a:p>
            <a:pPr algn="just"/>
            <a:r>
              <a:rPr lang="tr-TR" sz="2000" dirty="0" smtClean="0">
                <a:latin typeface="Calibri" pitchFamily="34" charset="0"/>
              </a:rPr>
              <a:t>Farklı kişilik, kültür, inanç ve değerlerden oluşan kalabalıklar arasında üretken ve olumlu iletişimler sağladığı için ve duyarlı bir </a:t>
            </a:r>
            <a:r>
              <a:rPr lang="tr-TR" sz="2000" dirty="0" smtClean="0">
                <a:solidFill>
                  <a:srgbClr val="FF0000"/>
                </a:solidFill>
                <a:latin typeface="Calibri" pitchFamily="34" charset="0"/>
              </a:rPr>
              <a:t>diplomat</a:t>
            </a:r>
            <a:r>
              <a:rPr lang="tr-TR" sz="2000" dirty="0" smtClean="0">
                <a:latin typeface="Calibri" pitchFamily="34" charset="0"/>
              </a:rPr>
              <a:t>tır.</a:t>
            </a:r>
          </a:p>
          <a:p>
            <a:pPr algn="just"/>
            <a:r>
              <a:rPr lang="tr-TR" sz="2000" dirty="0" smtClean="0">
                <a:latin typeface="Calibri" pitchFamily="34" charset="0"/>
              </a:rPr>
              <a:t>Kendisine model olarak bakan genç insanlara davranışları ve ahlak anlayışıyla ‘’anlam’’ taşıdığı için bir </a:t>
            </a:r>
            <a:r>
              <a:rPr lang="tr-TR" sz="2000" dirty="0" smtClean="0">
                <a:solidFill>
                  <a:srgbClr val="FF0000"/>
                </a:solidFill>
                <a:latin typeface="Calibri" pitchFamily="34" charset="0"/>
              </a:rPr>
              <a:t>filozof</a:t>
            </a:r>
            <a:r>
              <a:rPr lang="tr-TR" sz="2000" dirty="0" smtClean="0">
                <a:latin typeface="Calibri" pitchFamily="34" charset="0"/>
              </a:rPr>
              <a:t>tur.</a:t>
            </a:r>
          </a:p>
          <a:p>
            <a:pPr algn="just"/>
            <a:endParaRPr lang="tr-TR" sz="2000" dirty="0">
              <a:latin typeface="Calibri" pitchFamily="34" charset="0"/>
            </a:endParaRPr>
          </a:p>
        </p:txBody>
      </p:sp>
      <p:sp>
        <p:nvSpPr>
          <p:cNvPr id="3" name="2 Başlık"/>
          <p:cNvSpPr>
            <a:spLocks noGrp="1"/>
          </p:cNvSpPr>
          <p:nvPr>
            <p:ph type="title"/>
          </p:nvPr>
        </p:nvSpPr>
        <p:spPr>
          <a:xfrm>
            <a:off x="457200" y="274638"/>
            <a:ext cx="8229600" cy="939784"/>
          </a:xfrm>
        </p:spPr>
        <p:txBody>
          <a:bodyPr>
            <a:normAutofit/>
          </a:bodyPr>
          <a:lstStyle/>
          <a:p>
            <a:pPr algn="just"/>
            <a:r>
              <a:rPr lang="tr-TR" sz="2800" dirty="0" smtClean="0"/>
              <a:t>Fark Yaratan Öğretmen ve Rolü</a:t>
            </a:r>
            <a:endParaRPr lang="tr-TR" sz="2800" dirty="0"/>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28596" y="1285860"/>
            <a:ext cx="8229600" cy="4525963"/>
          </a:xfrm>
        </p:spPr>
        <p:txBody>
          <a:bodyPr>
            <a:normAutofit/>
          </a:bodyPr>
          <a:lstStyle/>
          <a:p>
            <a:pPr algn="just"/>
            <a:r>
              <a:rPr lang="tr-TR" sz="2000" dirty="0" smtClean="0">
                <a:latin typeface="Calibri" pitchFamily="34" charset="0"/>
              </a:rPr>
              <a:t>Öğretmenlik bir zihinsel uğraştır. Öğretmen de bir </a:t>
            </a:r>
            <a:r>
              <a:rPr lang="tr-TR" sz="2000" dirty="0" smtClean="0">
                <a:solidFill>
                  <a:srgbClr val="FF0000"/>
                </a:solidFill>
                <a:latin typeface="Calibri" pitchFamily="34" charset="0"/>
              </a:rPr>
              <a:t>bilgi teknisyenidir</a:t>
            </a:r>
            <a:r>
              <a:rPr lang="tr-TR" sz="2000" dirty="0" smtClean="0">
                <a:latin typeface="Calibri" pitchFamily="34" charset="0"/>
              </a:rPr>
              <a:t>. Öğrenimi, mezun olduğu okul yıllarıyla sınırlı değildir. Alanındaki gelişmeleri izleyen, irdeleyen, yargılayan bir beyin işçisidir.</a:t>
            </a:r>
          </a:p>
          <a:p>
            <a:pPr algn="just"/>
            <a:endParaRPr lang="tr-TR" sz="2000" dirty="0" smtClean="0">
              <a:latin typeface="Calibri" pitchFamily="34" charset="0"/>
            </a:endParaRPr>
          </a:p>
          <a:p>
            <a:pPr algn="just"/>
            <a:r>
              <a:rPr lang="tr-TR" sz="2000" dirty="0" smtClean="0">
                <a:latin typeface="Calibri" pitchFamily="34" charset="0"/>
              </a:rPr>
              <a:t>Kısacası ömür boyu sürecek entelektüel bir yaşamın sahibidir. Öğretmenler bu özellikleriyle, Batı’da her türlü yeniliğin öncüsü olmuş, ülkelerin zihinsel gücünü temsil etmiştir. Yabancı dil bilmeyen, alanındaki yenilikleri ve yerli, yabancı basını izlemeyen, enerjisi alınmış kişiler öğretme işinde başarılı olma olasılığı yoktur.</a:t>
            </a:r>
          </a:p>
          <a:p>
            <a:pPr algn="just"/>
            <a:endParaRPr lang="tr-TR" sz="2000" dirty="0" smtClean="0">
              <a:latin typeface="Calibri" pitchFamily="34" charset="0"/>
            </a:endParaRPr>
          </a:p>
          <a:p>
            <a:pPr algn="just"/>
            <a:r>
              <a:rPr lang="tr-TR" sz="2000" dirty="0" smtClean="0">
                <a:latin typeface="Calibri" pitchFamily="34" charset="0"/>
              </a:rPr>
              <a:t>Öğretme işinde öğretmene düşen en önemli görevlerden biri de, öğrencilerine düşünmeyi öğretebilmektir. Çünkü düşünme yeteneği gelişmemiş bir kişinin yaptığı tek şey ezberlemektir.</a:t>
            </a:r>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800" dirty="0" smtClean="0"/>
              <a:t>Öğretme (İşi) ve Öğretmen</a:t>
            </a:r>
            <a:endParaRPr lang="tr-TR" sz="2800" dirty="0"/>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Oysa eğitimin amacı bazı şeyleri ezberlemek değil, öğrencinin düşünmesini ve öğrenmesini sağlamaktır. Papağanlar ezberler, insanlar öğrenir.</a:t>
            </a:r>
          </a:p>
          <a:p>
            <a:pPr algn="just"/>
            <a:r>
              <a:rPr lang="tr-TR" sz="2000" dirty="0" smtClean="0">
                <a:latin typeface="Calibri" pitchFamily="34" charset="0"/>
              </a:rPr>
              <a:t>Düşün(e)</a:t>
            </a:r>
            <a:r>
              <a:rPr lang="tr-TR" sz="2000" dirty="0" err="1" smtClean="0">
                <a:latin typeface="Calibri" pitchFamily="34" charset="0"/>
              </a:rPr>
              <a:t>meyen</a:t>
            </a:r>
            <a:r>
              <a:rPr lang="tr-TR" sz="2000" dirty="0" smtClean="0">
                <a:latin typeface="Calibri" pitchFamily="34" charset="0"/>
              </a:rPr>
              <a:t> insanların gerçek anlamda fikir sahibi olmaları da söz konusu değildir.</a:t>
            </a:r>
          </a:p>
          <a:p>
            <a:pPr algn="just"/>
            <a:r>
              <a:rPr lang="tr-TR" sz="2000" dirty="0" smtClean="0">
                <a:latin typeface="Calibri" pitchFamily="34" charset="0"/>
              </a:rPr>
              <a:t>Okullarda ezbere ve bilgi depolamaya yönelik bir eğitimin verilmesi düşünmenin ve yaratıcılığın önündeki en önemli engellerden biridir.</a:t>
            </a:r>
            <a:endParaRPr lang="tr-TR" sz="2000" dirty="0">
              <a:latin typeface="Calibri"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Aile Kurumu ve Eğitim: </a:t>
            </a:r>
          </a:p>
          <a:p>
            <a:pPr algn="just"/>
            <a:r>
              <a:rPr lang="tr-TR" sz="2000" dirty="0" smtClean="0">
                <a:latin typeface="Calibri" pitchFamily="34" charset="0"/>
              </a:rPr>
              <a:t>Eğitim Kurumu</a:t>
            </a:r>
          </a:p>
          <a:p>
            <a:pPr algn="just"/>
            <a:r>
              <a:rPr lang="tr-TR" sz="2000" dirty="0" smtClean="0">
                <a:latin typeface="Calibri" pitchFamily="34" charset="0"/>
              </a:rPr>
              <a:t>Hukuk Kurumu ve Eğitim</a:t>
            </a:r>
          </a:p>
          <a:p>
            <a:pPr algn="just"/>
            <a:r>
              <a:rPr lang="tr-TR" sz="2000" dirty="0" smtClean="0">
                <a:latin typeface="Calibri" pitchFamily="34" charset="0"/>
              </a:rPr>
              <a:t>Ekonomi Kurumu ve Eğitim</a:t>
            </a:r>
          </a:p>
          <a:p>
            <a:pPr algn="just"/>
            <a:r>
              <a:rPr lang="tr-TR" sz="2000" dirty="0" smtClean="0">
                <a:latin typeface="Calibri" pitchFamily="34" charset="0"/>
              </a:rPr>
              <a:t>Politika Kurumu ve Eğitim</a:t>
            </a:r>
          </a:p>
          <a:p>
            <a:pPr algn="just"/>
            <a:r>
              <a:rPr lang="tr-TR" sz="2000" dirty="0" smtClean="0">
                <a:latin typeface="Calibri" pitchFamily="34" charset="0"/>
              </a:rPr>
              <a:t>Din Kurumu ve Eğitim</a:t>
            </a:r>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800" dirty="0" smtClean="0">
                <a:effectLst/>
                <a:latin typeface="Calibri" pitchFamily="34" charset="0"/>
              </a:rPr>
              <a:t>Temel Toplumsal Kurumlar ve Eğitim</a:t>
            </a:r>
            <a:endParaRPr lang="tr-TR" sz="2800" dirty="0">
              <a:effectLst/>
              <a:latin typeface="Calibri" pitchFamily="34" charset="0"/>
            </a:endParaRPr>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En genel anlamıyla yaratıcılık, ‘</a:t>
            </a:r>
            <a:r>
              <a:rPr lang="tr-TR" sz="2000" dirty="0" smtClean="0">
                <a:solidFill>
                  <a:srgbClr val="FF0000"/>
                </a:solidFill>
                <a:latin typeface="Calibri" pitchFamily="34" charset="0"/>
              </a:rPr>
              <a:t>’olmayan bir şeyi hayal edebilme, bir şeyi herkesten farklı yollarla yapabilme ve yeni fikirler geliştirebilme yeteneği</a:t>
            </a:r>
            <a:r>
              <a:rPr lang="tr-TR" sz="2000" dirty="0" smtClean="0">
                <a:latin typeface="Calibri" pitchFamily="34" charset="0"/>
              </a:rPr>
              <a:t>’’ </a:t>
            </a:r>
            <a:r>
              <a:rPr lang="tr-TR" sz="2000" dirty="0" err="1" smtClean="0">
                <a:latin typeface="Calibri" pitchFamily="34" charset="0"/>
              </a:rPr>
              <a:t>dir</a:t>
            </a:r>
            <a:r>
              <a:rPr lang="tr-TR" sz="2000" dirty="0" smtClean="0">
                <a:latin typeface="Calibri" pitchFamily="34" charset="0"/>
              </a:rPr>
              <a:t>.</a:t>
            </a:r>
          </a:p>
          <a:p>
            <a:pPr algn="just"/>
            <a:r>
              <a:rPr lang="tr-TR" sz="2000" dirty="0" smtClean="0">
                <a:latin typeface="Calibri" pitchFamily="34" charset="0"/>
              </a:rPr>
              <a:t>Başka bir deyişle, herkesin gördüğü şeyi aynı görüp, onunla ilgili farklı şeyler düşünebilmektir.</a:t>
            </a:r>
          </a:p>
          <a:p>
            <a:pPr algn="just"/>
            <a:r>
              <a:rPr lang="tr-TR" sz="2000" dirty="0" smtClean="0">
                <a:latin typeface="Calibri" pitchFamily="34" charset="0"/>
              </a:rPr>
              <a:t>Çoğu kez çocuğun kendisinin bile farkında olmadığı yaratıcılık potansiyelini ortaya çıkarmak ise eğitimin görevlerinden biridir.</a:t>
            </a:r>
          </a:p>
          <a:p>
            <a:pPr algn="just"/>
            <a:r>
              <a:rPr lang="tr-TR" sz="2000" dirty="0" smtClean="0">
                <a:latin typeface="Calibri" pitchFamily="34" charset="0"/>
              </a:rPr>
              <a:t>Çocukların yaratmaları için ilk koşul onların serbest olmaları ve ellerindeki araçları çekinmeden, korkmadan kullanabilmeleridir.</a:t>
            </a:r>
          </a:p>
          <a:p>
            <a:pPr algn="just"/>
            <a:r>
              <a:rPr lang="tr-TR" sz="2000" dirty="0" smtClean="0">
                <a:latin typeface="Calibri" pitchFamily="34" charset="0"/>
              </a:rPr>
              <a:t>Yaratıcı bir okul ortamı kısıtlayıcı, otoriter ve aşırı derece de yapılandırılmış olmamalıdır.</a:t>
            </a:r>
          </a:p>
          <a:p>
            <a:pPr algn="just"/>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800" dirty="0" smtClean="0"/>
              <a:t>Yaratıcılık ve Öğretmen</a:t>
            </a:r>
            <a:endParaRPr lang="tr-TR" sz="2800" dirty="0"/>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28596" y="1071546"/>
            <a:ext cx="8229600" cy="4525963"/>
          </a:xfrm>
        </p:spPr>
        <p:txBody>
          <a:bodyPr>
            <a:normAutofit/>
          </a:bodyPr>
          <a:lstStyle/>
          <a:p>
            <a:pPr algn="just"/>
            <a:r>
              <a:rPr lang="tr-TR" sz="2000" dirty="0" smtClean="0">
                <a:latin typeface="Calibri" pitchFamily="34" charset="0"/>
              </a:rPr>
              <a:t>Yaratıcı düşünme becerilerini geliştirmek için uygun sorular seçmek ve sormak önemlidir.</a:t>
            </a:r>
          </a:p>
          <a:p>
            <a:pPr algn="just"/>
            <a:r>
              <a:rPr lang="tr-TR" sz="2000" dirty="0" smtClean="0">
                <a:latin typeface="Calibri" pitchFamily="34" charset="0"/>
              </a:rPr>
              <a:t>Her soru, yaratıcılığı harekete geçirmez. Hatta bazı sorular yaratıcılığı engelleyebilir. Açık uçlu sorular yaratıcılığın gelişimini destekler. </a:t>
            </a:r>
          </a:p>
          <a:p>
            <a:pPr algn="just"/>
            <a:r>
              <a:rPr lang="tr-TR" sz="2000" dirty="0" smtClean="0">
                <a:latin typeface="Calibri" pitchFamily="34" charset="0"/>
              </a:rPr>
              <a:t>‘</a:t>
            </a:r>
            <a:r>
              <a:rPr lang="tr-TR" sz="2000" dirty="0" smtClean="0">
                <a:solidFill>
                  <a:srgbClr val="FF0000"/>
                </a:solidFill>
                <a:latin typeface="Calibri" pitchFamily="34" charset="0"/>
              </a:rPr>
              <a:t>’Bu kalem ne renk’’</a:t>
            </a:r>
          </a:p>
          <a:p>
            <a:pPr algn="just"/>
            <a:r>
              <a:rPr lang="tr-TR" sz="2000" dirty="0" smtClean="0">
                <a:solidFill>
                  <a:srgbClr val="FF0000"/>
                </a:solidFill>
                <a:latin typeface="Calibri" pitchFamily="34" charset="0"/>
              </a:rPr>
              <a:t>Kalem ile yazı mı yazılır ? </a:t>
            </a:r>
            <a:r>
              <a:rPr lang="tr-TR" sz="2000" dirty="0" smtClean="0">
                <a:latin typeface="Calibri" pitchFamily="34" charset="0"/>
              </a:rPr>
              <a:t>Gibi yanıtı belli olan sorular yerine</a:t>
            </a:r>
          </a:p>
          <a:p>
            <a:pPr algn="just"/>
            <a:r>
              <a:rPr lang="tr-TR" sz="2000" dirty="0" smtClean="0">
                <a:solidFill>
                  <a:srgbClr val="FF0000"/>
                </a:solidFill>
                <a:latin typeface="Calibri" pitchFamily="34" charset="0"/>
              </a:rPr>
              <a:t>Bu kalemle ilgili neler söyleyebilirsiniz?</a:t>
            </a:r>
          </a:p>
          <a:p>
            <a:pPr algn="just"/>
            <a:r>
              <a:rPr lang="tr-TR" sz="2000" dirty="0" smtClean="0">
                <a:solidFill>
                  <a:srgbClr val="FF0000"/>
                </a:solidFill>
                <a:latin typeface="Calibri" pitchFamily="34" charset="0"/>
              </a:rPr>
              <a:t>Bu kalemle neler yapılabilir?? </a:t>
            </a:r>
            <a:r>
              <a:rPr lang="tr-TR" sz="2000" dirty="0" smtClean="0">
                <a:latin typeface="Calibri" pitchFamily="34" charset="0"/>
              </a:rPr>
              <a:t>Gibi sorular yaratıcılığı destekleyen sorulardır.</a:t>
            </a:r>
          </a:p>
          <a:p>
            <a:pPr algn="just"/>
            <a:r>
              <a:rPr lang="tr-TR" sz="2000" dirty="0" smtClean="0">
                <a:latin typeface="Calibri" pitchFamily="34" charset="0"/>
              </a:rPr>
              <a:t>Anne- babalar ve öğretmenler sorunların çözümünde , çocuklarına ‘’öyle olmaz, böyle olur’’ gibi emirler vermek yerine, ‘’ başka türlü yapabilirdin ‘’ gibi yönlendirici öneriler getirmelidirler.</a:t>
            </a:r>
            <a:endParaRPr lang="tr-TR" sz="2000" dirty="0">
              <a:latin typeface="Calibri" pitchFamily="34" charset="0"/>
            </a:endParaRPr>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28596" y="714356"/>
            <a:ext cx="8229600" cy="4643470"/>
          </a:xfrm>
        </p:spPr>
        <p:txBody>
          <a:bodyPr>
            <a:normAutofit/>
          </a:bodyPr>
          <a:lstStyle/>
          <a:p>
            <a:pPr algn="just"/>
            <a:r>
              <a:rPr lang="tr-TR" sz="2000" dirty="0" smtClean="0">
                <a:solidFill>
                  <a:srgbClr val="FF0000"/>
                </a:solidFill>
                <a:latin typeface="Calibri" pitchFamily="34" charset="0"/>
              </a:rPr>
              <a:t>Anne- babalara ve öğretmenlere çocukların yaratıcılığını geliştirmeleri için şunlar önerilir:</a:t>
            </a:r>
          </a:p>
          <a:p>
            <a:pPr algn="just"/>
            <a:endParaRPr lang="tr-TR" sz="2000" dirty="0" smtClean="0">
              <a:latin typeface="Calibri" pitchFamily="34" charset="0"/>
            </a:endParaRPr>
          </a:p>
          <a:p>
            <a:pPr algn="just">
              <a:buFont typeface="Wingdings" pitchFamily="2" charset="2"/>
              <a:buChar char="ü"/>
            </a:pPr>
            <a:r>
              <a:rPr lang="tr-TR" sz="2000" dirty="0" smtClean="0">
                <a:latin typeface="Calibri" pitchFamily="34" charset="0"/>
              </a:rPr>
              <a:t>Çocuğa baskı uygulanmamalı, çocuktan modeli taklit etmesi istenmemelidir.</a:t>
            </a:r>
          </a:p>
          <a:p>
            <a:pPr algn="just">
              <a:buFont typeface="Wingdings" pitchFamily="2" charset="2"/>
              <a:buChar char="ü"/>
            </a:pPr>
            <a:r>
              <a:rPr lang="tr-TR" sz="2000" dirty="0" smtClean="0">
                <a:latin typeface="Calibri" pitchFamily="34" charset="0"/>
              </a:rPr>
              <a:t>Çocuk çok fazla eleştirilmemeli ve başka çocuklarla kıyaslanmamalıdır.</a:t>
            </a:r>
          </a:p>
          <a:p>
            <a:pPr algn="just">
              <a:buFont typeface="Wingdings" pitchFamily="2" charset="2"/>
              <a:buChar char="ü"/>
            </a:pPr>
            <a:r>
              <a:rPr lang="tr-TR" sz="2000" dirty="0" smtClean="0">
                <a:latin typeface="Calibri" pitchFamily="34" charset="0"/>
              </a:rPr>
              <a:t>Çocuğa çok fazla müdahale ederek aşırı koruyucu bir tutum sergilenmemelidir.</a:t>
            </a:r>
          </a:p>
          <a:p>
            <a:pPr algn="just">
              <a:buFont typeface="Wingdings" pitchFamily="2" charset="2"/>
              <a:buChar char="ü"/>
            </a:pPr>
            <a:r>
              <a:rPr lang="tr-TR" sz="2000" dirty="0" smtClean="0">
                <a:latin typeface="Calibri" pitchFamily="34" charset="0"/>
              </a:rPr>
              <a:t>Çocuk güvenli bir ortamda daha yaratıcı olabileceği için ona sevgi, güven dolu ve destekleyici ortamlar yaratılmalıdır.</a:t>
            </a:r>
          </a:p>
          <a:p>
            <a:pPr algn="just">
              <a:buFont typeface="Wingdings" pitchFamily="2" charset="2"/>
              <a:buChar char="ü"/>
            </a:pPr>
            <a:r>
              <a:rPr lang="tr-TR" sz="2000" dirty="0" smtClean="0">
                <a:latin typeface="Calibri" pitchFamily="34" charset="0"/>
              </a:rPr>
              <a:t>Çocuğun ilgi ve beceri düzeyi belirlenerek, ona bu düzeye uygun malzemeler sağlanmalıdır.</a:t>
            </a:r>
          </a:p>
          <a:p>
            <a:pPr algn="just">
              <a:buFont typeface="Wingdings" pitchFamily="2" charset="2"/>
              <a:buChar char="ü"/>
            </a:pPr>
            <a:r>
              <a:rPr lang="tr-TR" sz="2000" dirty="0" smtClean="0">
                <a:latin typeface="Calibri" pitchFamily="34" charset="0"/>
              </a:rPr>
              <a:t>Çocuğun kendi başarısını fark etmesine olanak sağlanmalıdır.</a:t>
            </a:r>
          </a:p>
          <a:p>
            <a:pPr algn="just">
              <a:buFont typeface="Wingdings" pitchFamily="2" charset="2"/>
              <a:buChar char="ü"/>
            </a:pPr>
            <a:endParaRPr lang="tr-TR" sz="2000" dirty="0" smtClean="0">
              <a:latin typeface="Calibri" pitchFamily="34" charset="0"/>
            </a:endParaRPr>
          </a:p>
          <a:p>
            <a:pPr algn="just">
              <a:buFont typeface="Wingdings" pitchFamily="2" charset="2"/>
              <a:buChar char="ü"/>
            </a:pPr>
            <a:endParaRPr lang="tr-TR" sz="2000" dirty="0">
              <a:latin typeface="Calibri" pitchFamily="34" charset="0"/>
            </a:endParaRPr>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Yeni insanlar yaratmak( hayal dünyasında mesela uçabilen)</a:t>
            </a:r>
          </a:p>
          <a:p>
            <a:pPr algn="just"/>
            <a:r>
              <a:rPr lang="tr-TR" sz="2000" dirty="0" smtClean="0">
                <a:latin typeface="Calibri" pitchFamily="34" charset="0"/>
              </a:rPr>
              <a:t>Çizgi deyimler ( deyimlerin resimlerini çizmek)</a:t>
            </a:r>
          </a:p>
          <a:p>
            <a:pPr algn="just"/>
            <a:r>
              <a:rPr lang="tr-TR" sz="2000" dirty="0" smtClean="0">
                <a:latin typeface="Calibri" pitchFamily="34" charset="0"/>
              </a:rPr>
              <a:t>Yaratılan yeni şarkılar ( iki şarkıdan bir şarkı elde etmek)</a:t>
            </a:r>
          </a:p>
          <a:p>
            <a:pPr algn="just"/>
            <a:r>
              <a:rPr lang="tr-TR" sz="2000" dirty="0" smtClean="0">
                <a:latin typeface="Calibri" pitchFamily="34" charset="0"/>
              </a:rPr>
              <a:t>Birbirine karışan hayvanlar (kedi, yılan, köpek, timsahın karışımdan bir hayvan elde etmek gibi ve onlara ikisinin isminin karışımı bir isim vermek)</a:t>
            </a:r>
          </a:p>
          <a:p>
            <a:pPr algn="just"/>
            <a:r>
              <a:rPr lang="tr-TR" sz="2000" dirty="0" smtClean="0">
                <a:latin typeface="Calibri" pitchFamily="34" charset="0"/>
              </a:rPr>
              <a:t>Sözcükler nereden geliyor ( yarasa sözcüğü işe yaramamaktan gelmiştir gibi)</a:t>
            </a:r>
          </a:p>
          <a:p>
            <a:pPr algn="just"/>
            <a:r>
              <a:rPr lang="tr-TR" sz="2000" dirty="0" smtClean="0">
                <a:latin typeface="Calibri" pitchFamily="34" charset="0"/>
              </a:rPr>
              <a:t>Gelecekten mektup var (gelecekten birer mektup yazmaları isteniyor)</a:t>
            </a:r>
          </a:p>
          <a:p>
            <a:pPr algn="just"/>
            <a:r>
              <a:rPr lang="tr-TR" sz="2000" dirty="0" smtClean="0">
                <a:latin typeface="Calibri" pitchFamily="34" charset="0"/>
              </a:rPr>
              <a:t>Düğün davetiyeleri ( kendi düğün davetiyesini tasarlamak)</a:t>
            </a:r>
          </a:p>
          <a:p>
            <a:pPr algn="just"/>
            <a:r>
              <a:rPr lang="tr-TR" sz="2000" dirty="0" smtClean="0">
                <a:latin typeface="Calibri" pitchFamily="34" charset="0"/>
              </a:rPr>
              <a:t>Yeni nesne tasarımları (gül şeklinde şapka, zıplayarak ilerleyen bisiklet, devrilince düşmeyen hacıyatmaz bir mum)</a:t>
            </a:r>
          </a:p>
          <a:p>
            <a:pPr algn="just"/>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800" dirty="0" smtClean="0"/>
              <a:t>Yaratıcılığın nasıl gelişeceğine ilişkin ip uçları</a:t>
            </a:r>
            <a:endParaRPr lang="tr-TR" sz="2800" dirty="0"/>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Çocukluk döneminin temel aracı olan oyun, öğrenme, yaratma, deneyim kazanma, iletişim kurma ve yetişkinliğe hazırlanma aracıdır. Oyun, özgürce ve kendiliğinden yapılan haz ve mutluluk kaynağı olan, çocuğun tüm gelişim alanlarını uyaran, yetenekleri kadar duyguları ve duyuları geliştiren etkinliklerin tümüdür.</a:t>
            </a:r>
          </a:p>
          <a:p>
            <a:pPr algn="just"/>
            <a:r>
              <a:rPr lang="tr-TR" sz="2000" dirty="0" smtClean="0">
                <a:latin typeface="Calibri" pitchFamily="34" charset="0"/>
              </a:rPr>
              <a:t>Çocukların dikkat aralıkları kısıtlıdır. Görev kendileri için ilginç değilse, dikkatlerini devam ettirme de zorlanırlar. Çocuklar, yetişkinlerin oyun diye adlandırdığı işlerde çok iyi çalışırlar. Onlar için oyun olan, eğlencelidir; iş sevimsizdir.</a:t>
            </a:r>
          </a:p>
          <a:p>
            <a:pPr algn="just"/>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800" dirty="0" smtClean="0"/>
              <a:t>Oyun ve Öğretmen</a:t>
            </a:r>
            <a:endParaRPr lang="tr-TR" sz="2800" dirty="0"/>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Oyun bir ilişki biçimi olarak kullanılabilir. Kaygılı direnci olan, yetişkinden kuşku duyan bir çocuk, rehber öğretmen ile oyun yoluyla daha zengin bir iletişim kurabilir.</a:t>
            </a:r>
          </a:p>
          <a:p>
            <a:pPr algn="just"/>
            <a:r>
              <a:rPr lang="tr-TR" sz="2000" dirty="0" smtClean="0">
                <a:latin typeface="Calibri" pitchFamily="34" charset="0"/>
              </a:rPr>
              <a:t>Çocuk daha gevşemiş ve daha özgürce konuşuyor olacaktır.</a:t>
            </a:r>
          </a:p>
          <a:p>
            <a:pPr algn="just"/>
            <a:r>
              <a:rPr lang="tr-TR" sz="2000" dirty="0" smtClean="0">
                <a:latin typeface="Calibri" pitchFamily="34" charset="0"/>
              </a:rPr>
              <a:t>Oyun rehber öğretmenin çocuğun başkalarıyla ilişkilerini ve etkileşimini anlaması için en önemli araçtır.</a:t>
            </a:r>
          </a:p>
          <a:p>
            <a:pPr algn="just"/>
            <a:r>
              <a:rPr lang="tr-TR" sz="2000" dirty="0" smtClean="0">
                <a:latin typeface="Calibri" pitchFamily="34" charset="0"/>
              </a:rPr>
              <a:t>Oyun, çocuğun sözleştirmekte güçlük çektiği konuları ifade etmekte yardımcı olur.</a:t>
            </a:r>
          </a:p>
          <a:p>
            <a:pPr algn="just"/>
            <a:r>
              <a:rPr lang="tr-TR" sz="2000" dirty="0" smtClean="0">
                <a:latin typeface="Calibri" pitchFamily="34" charset="0"/>
              </a:rPr>
              <a:t>Oyun, toplumsallaşma becerilerinin en önemlisidir.</a:t>
            </a:r>
            <a:endParaRPr lang="tr-TR" sz="2000" dirty="0">
              <a:latin typeface="Calibri" pitchFamily="34" charset="0"/>
            </a:endParaRPr>
          </a:p>
        </p:txBody>
      </p:sp>
      <p:sp>
        <p:nvSpPr>
          <p:cNvPr id="3" name="2 Başlık"/>
          <p:cNvSpPr>
            <a:spLocks noGrp="1"/>
          </p:cNvSpPr>
          <p:nvPr>
            <p:ph type="title"/>
          </p:nvPr>
        </p:nvSpPr>
        <p:spPr/>
        <p:txBody>
          <a:bodyPr>
            <a:normAutofit/>
          </a:bodyPr>
          <a:lstStyle/>
          <a:p>
            <a:pPr algn="ctr"/>
            <a:r>
              <a:rPr lang="tr-TR" sz="2000" dirty="0" smtClean="0"/>
              <a:t>Okulöncesi ve İlköğretimdeki öğretmenlerin derslerinde oyunu kullanmalarının yararları</a:t>
            </a:r>
            <a:endParaRPr lang="tr-TR" sz="2000" dirty="0"/>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İnsanlar hayalleri kadar özgürdür.  Toplumda hayal kurmanın çok da iyi bir şey olmadığına ilişkin bir kanı vardır. ‘’hayalperest’’ ‘’ hayalci’’ hayal dünyasında yaşıyorsun gibi sözcük ve tümcelerin olumlu bir anlama sahip olduğu söylenemez.</a:t>
            </a:r>
          </a:p>
          <a:p>
            <a:pPr algn="just"/>
            <a:r>
              <a:rPr lang="tr-TR" sz="2000" dirty="0" smtClean="0">
                <a:latin typeface="Calibri" pitchFamily="34" charset="0"/>
              </a:rPr>
              <a:t>Halbuki hayal gücüyle beyni çalışmaya sevk edebiliriz.</a:t>
            </a:r>
          </a:p>
          <a:p>
            <a:pPr algn="just"/>
            <a:r>
              <a:rPr lang="tr-TR" sz="2000" dirty="0" smtClean="0">
                <a:latin typeface="Calibri" pitchFamily="34" charset="0"/>
              </a:rPr>
              <a:t>Bir amaç ve hedef varsa beynimizde bu amaç ve hedefe adım adım ulaşma yollarını hayal ederek ve daima olumlu düşünerek oraya ulaşabiliriz.</a:t>
            </a:r>
          </a:p>
          <a:p>
            <a:pPr algn="just"/>
            <a:r>
              <a:rPr lang="tr-TR" sz="2000" dirty="0" smtClean="0">
                <a:latin typeface="Calibri" pitchFamily="34" charset="0"/>
              </a:rPr>
              <a:t>Hayal kurmak beynin çalışmasına katkı sağlar. ‘’ en büyük mucitler , en çok hayal kuranlardır’’.</a:t>
            </a:r>
          </a:p>
          <a:p>
            <a:pPr algn="just"/>
            <a:r>
              <a:rPr lang="tr-TR" sz="2000" dirty="0" smtClean="0">
                <a:latin typeface="Calibri" pitchFamily="34" charset="0"/>
              </a:rPr>
              <a:t>Bilgi ve belleğin oluşumu, gelişmesi ve olgunlaşması için hayal kurulmalıdır.</a:t>
            </a:r>
          </a:p>
          <a:p>
            <a:pPr algn="just"/>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800" dirty="0" smtClean="0"/>
              <a:t>Hayal Kur(dur)</a:t>
            </a:r>
            <a:r>
              <a:rPr lang="tr-TR" sz="2800" dirty="0" err="1" smtClean="0"/>
              <a:t>mak</a:t>
            </a:r>
            <a:r>
              <a:rPr lang="tr-TR" sz="2800" dirty="0" smtClean="0"/>
              <a:t> ve Öğretmen</a:t>
            </a:r>
            <a:endParaRPr lang="tr-TR" sz="2800" dirty="0"/>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71472" y="857232"/>
            <a:ext cx="8229600" cy="4525963"/>
          </a:xfrm>
        </p:spPr>
        <p:txBody>
          <a:bodyPr>
            <a:normAutofit/>
          </a:bodyPr>
          <a:lstStyle/>
          <a:p>
            <a:pPr algn="just"/>
            <a:r>
              <a:rPr lang="tr-TR" sz="2000" dirty="0" smtClean="0">
                <a:latin typeface="Calibri" pitchFamily="34" charset="0"/>
              </a:rPr>
              <a:t>Beyinler paraşüt gibidir, açılmadıkça çalışmaz. Beyin işlevleri 18- 23 yaşlarında artar, 40 yaşından sonrayla hızla azalır. Günde 10bin hücre ölür, ama 65-70 yaşına kadar ölen hücrelerin sayısı toplam hücrelerin ancak % 5’i ulaşır.</a:t>
            </a:r>
          </a:p>
          <a:p>
            <a:pPr algn="just"/>
            <a:r>
              <a:rPr lang="tr-TR" sz="2000" dirty="0" smtClean="0">
                <a:latin typeface="Calibri" pitchFamily="34" charset="0"/>
              </a:rPr>
              <a:t>Her beyin hücresi öldüğünde, bellekte depolama, yeni bilgileri alma ve öğrenme de zayıflama oluşur. Eğer beyin hücrelerimizi çalıştırırsak, 60 yaşında, bir gencin beyni kadar aktiviteye sahip olabiliriz.</a:t>
            </a:r>
          </a:p>
          <a:p>
            <a:pPr algn="just"/>
            <a:r>
              <a:rPr lang="tr-TR" sz="2000" dirty="0" smtClean="0">
                <a:latin typeface="Calibri" pitchFamily="34" charset="0"/>
              </a:rPr>
              <a:t>Yetişkinler, çocukları hayal kurmayı bırakmaya ve gerçekçi olmaya zorlayarak, onların yaratıcılıklarını öldürürler. Bir çocuğun hayal dünyasına dalmasını ‘’aptalca’’ olarak nitelemek, çocuğun keşfetme arzusunun kırılmasına ve zamanla yok olmasına sebep olur.</a:t>
            </a:r>
          </a:p>
          <a:p>
            <a:pPr algn="just"/>
            <a:r>
              <a:rPr lang="tr-TR" sz="2000" dirty="0" smtClean="0">
                <a:latin typeface="Calibri" pitchFamily="34" charset="0"/>
              </a:rPr>
              <a:t>Bir öğretmen etkinlikleri kullanırken, çocuğun bilgileri olduğu gibi uygulamasını değil, yaratabilmesini, düşünebilmesini ve hayal kurabilmesini amaçlamalıdır.</a:t>
            </a:r>
            <a:endParaRPr lang="tr-TR" sz="2000" dirty="0">
              <a:latin typeface="Calibri" pitchFamily="34" charset="0"/>
            </a:endParaRPr>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Çocuk eğitiminde en önemli kavramlardan biri olan disiplin kavramı Latincede  </a:t>
            </a:r>
            <a:r>
              <a:rPr lang="tr-TR" sz="2000" dirty="0" smtClean="0">
                <a:solidFill>
                  <a:srgbClr val="FF0000"/>
                </a:solidFill>
                <a:latin typeface="Calibri" pitchFamily="34" charset="0"/>
              </a:rPr>
              <a:t>‘’rehberlik ve yardım etme’’ </a:t>
            </a:r>
            <a:r>
              <a:rPr lang="tr-TR" sz="2000" dirty="0" smtClean="0">
                <a:latin typeface="Calibri" pitchFamily="34" charset="0"/>
              </a:rPr>
              <a:t>anlamına gelmektedir. Özünde </a:t>
            </a:r>
            <a:r>
              <a:rPr lang="tr-TR" sz="2000" dirty="0" smtClean="0">
                <a:solidFill>
                  <a:srgbClr val="FF0000"/>
                </a:solidFill>
                <a:latin typeface="Calibri" pitchFamily="34" charset="0"/>
              </a:rPr>
              <a:t>otorite ve özgürlük </a:t>
            </a:r>
            <a:r>
              <a:rPr lang="tr-TR" sz="2000" dirty="0" smtClean="0">
                <a:latin typeface="Calibri" pitchFamily="34" charset="0"/>
              </a:rPr>
              <a:t>birlikte yer alır. Öğretmen bir </a:t>
            </a:r>
            <a:r>
              <a:rPr lang="tr-TR" sz="2000" dirty="0" smtClean="0">
                <a:solidFill>
                  <a:srgbClr val="FF0000"/>
                </a:solidFill>
                <a:latin typeface="Calibri" pitchFamily="34" charset="0"/>
              </a:rPr>
              <a:t>diktatör</a:t>
            </a:r>
            <a:r>
              <a:rPr lang="tr-TR" sz="2000" dirty="0" smtClean="0">
                <a:latin typeface="Calibri" pitchFamily="34" charset="0"/>
              </a:rPr>
              <a:t> değildir. Gerçek disiplin sahibi bir öğretmen öğrencilerine korku değil, güven verebilendir.</a:t>
            </a:r>
          </a:p>
          <a:p>
            <a:pPr algn="just"/>
            <a:r>
              <a:rPr lang="tr-TR" sz="2000" dirty="0" smtClean="0">
                <a:latin typeface="Calibri" pitchFamily="34" charset="0"/>
              </a:rPr>
              <a:t>Çünkü, öğretmenler genelde </a:t>
            </a:r>
            <a:r>
              <a:rPr lang="tr-TR" sz="2000" dirty="0" smtClean="0">
                <a:solidFill>
                  <a:srgbClr val="FF0000"/>
                </a:solidFill>
                <a:latin typeface="Calibri" pitchFamily="34" charset="0"/>
              </a:rPr>
              <a:t>disiplini öğrenciyi cezalandırmak,</a:t>
            </a:r>
            <a:r>
              <a:rPr lang="tr-TR" sz="2000" dirty="0" smtClean="0">
                <a:latin typeface="Calibri" pitchFamily="34" charset="0"/>
              </a:rPr>
              <a:t> sözlü ya da  </a:t>
            </a:r>
            <a:r>
              <a:rPr lang="tr-TR" sz="2000" b="1" dirty="0" smtClean="0">
                <a:solidFill>
                  <a:srgbClr val="002060"/>
                </a:solidFill>
                <a:latin typeface="Calibri" pitchFamily="34" charset="0"/>
              </a:rPr>
              <a:t>utandırmalarla ve suçlamalarla </a:t>
            </a:r>
            <a:r>
              <a:rPr lang="tr-TR" sz="2000" dirty="0" smtClean="0">
                <a:latin typeface="Calibri" pitchFamily="34" charset="0"/>
              </a:rPr>
              <a:t>sağlamayı öğrenmişlerdir. </a:t>
            </a:r>
          </a:p>
          <a:p>
            <a:pPr algn="just"/>
            <a:r>
              <a:rPr lang="tr-TR" sz="2000" dirty="0" smtClean="0">
                <a:latin typeface="Calibri" pitchFamily="34" charset="0"/>
              </a:rPr>
              <a:t>Ne yazık ki bu yöntemler iyi sonuç vermezler.</a:t>
            </a:r>
          </a:p>
          <a:p>
            <a:pPr algn="just"/>
            <a:r>
              <a:rPr lang="tr-TR" sz="2000" dirty="0" smtClean="0">
                <a:latin typeface="Calibri" pitchFamily="34" charset="0"/>
              </a:rPr>
              <a:t>Genelde bastırıcı yöntemler </a:t>
            </a:r>
            <a:r>
              <a:rPr lang="tr-TR" sz="2000" b="1" dirty="0" smtClean="0">
                <a:solidFill>
                  <a:srgbClr val="00B050"/>
                </a:solidFill>
                <a:latin typeface="Calibri" pitchFamily="34" charset="0"/>
              </a:rPr>
              <a:t>direnci, baş kaldırmayı ve karşılık vermeyi kışkırtır.</a:t>
            </a:r>
          </a:p>
          <a:p>
            <a:pPr algn="just"/>
            <a:r>
              <a:rPr lang="tr-TR" sz="2000" dirty="0" smtClean="0">
                <a:solidFill>
                  <a:srgbClr val="FF0000"/>
                </a:solidFill>
                <a:latin typeface="Calibri" pitchFamily="34" charset="0"/>
              </a:rPr>
              <a:t>Öğretmen saygı istememeli</a:t>
            </a:r>
            <a:r>
              <a:rPr lang="tr-TR" sz="2000" dirty="0" smtClean="0">
                <a:latin typeface="Calibri" pitchFamily="34" charset="0"/>
              </a:rPr>
              <a:t>, öğrenci kendiliğinden saygı göstermelidir.</a:t>
            </a:r>
          </a:p>
          <a:p>
            <a:pPr algn="just"/>
            <a:r>
              <a:rPr lang="tr-TR" sz="2000" dirty="0" smtClean="0">
                <a:latin typeface="Calibri" pitchFamily="34" charset="0"/>
              </a:rPr>
              <a:t>Zorlayıcı, baskıcı öğretmenler eğitim sistemimizin istisnası değil, klasiğidir.</a:t>
            </a:r>
          </a:p>
        </p:txBody>
      </p:sp>
      <p:sp>
        <p:nvSpPr>
          <p:cNvPr id="3" name="2 Başlık"/>
          <p:cNvSpPr>
            <a:spLocks noGrp="1"/>
          </p:cNvSpPr>
          <p:nvPr>
            <p:ph type="title"/>
          </p:nvPr>
        </p:nvSpPr>
        <p:spPr/>
        <p:txBody>
          <a:bodyPr>
            <a:normAutofit/>
          </a:bodyPr>
          <a:lstStyle/>
          <a:p>
            <a:r>
              <a:rPr lang="tr-TR" sz="2800" dirty="0" smtClean="0"/>
              <a:t>Disiplin ve Öğretmen</a:t>
            </a:r>
            <a:endParaRPr lang="tr-TR" sz="2800" dirty="0"/>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Disiplin bazen karşımıza dayak olarak da çıkmaktadır. Dayak atan anne- babalar ve öğretmenler aynı zamanda çocuklarını deli gibi severler de.</a:t>
            </a:r>
          </a:p>
          <a:p>
            <a:pPr algn="just"/>
            <a:r>
              <a:rPr lang="tr-TR" sz="2000" dirty="0" smtClean="0">
                <a:latin typeface="Calibri" pitchFamily="34" charset="0"/>
              </a:rPr>
              <a:t>Sorun bir sevgisizlik sorunu değil, bilgisizlik sorunudur.</a:t>
            </a:r>
          </a:p>
          <a:p>
            <a:pPr algn="just"/>
            <a:r>
              <a:rPr lang="tr-TR" sz="2000" dirty="0" smtClean="0">
                <a:latin typeface="Calibri" pitchFamily="34" charset="0"/>
              </a:rPr>
              <a:t>Eğitim, bireyin anlam anlayışı yolunda beyninin, yüreğinin ve elinin özgürleştirilmesidir.</a:t>
            </a:r>
          </a:p>
          <a:p>
            <a:pPr algn="just"/>
            <a:r>
              <a:rPr lang="tr-TR" sz="2000" dirty="0" smtClean="0">
                <a:latin typeface="Calibri" pitchFamily="34" charset="0"/>
              </a:rPr>
              <a:t>Çünkü eğitim bir sınır koyma uğraşı değil, ufukları genişletme çalışması olmalıdır.</a:t>
            </a:r>
          </a:p>
          <a:p>
            <a:pPr algn="just"/>
            <a:r>
              <a:rPr lang="tr-TR" sz="2000" dirty="0" smtClean="0">
                <a:latin typeface="Calibri" pitchFamily="34" charset="0"/>
              </a:rPr>
              <a:t>İnsanoğluna yakışır bir eğitim korkudan bağımsız bir eğitimdir.</a:t>
            </a:r>
          </a:p>
          <a:p>
            <a:pPr algn="just"/>
            <a:r>
              <a:rPr lang="tr-TR" sz="2000" dirty="0" smtClean="0">
                <a:latin typeface="Calibri" pitchFamily="34" charset="0"/>
              </a:rPr>
              <a:t>Korku dolu birey, özgür düşünme gücünü yitirir. Birey özgürlüğünü yitirince de yeteneklerini yitirir.</a:t>
            </a:r>
            <a:endParaRPr lang="tr-TR" sz="2000" dirty="0">
              <a:latin typeface="Calibri"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481329"/>
            <a:ext cx="8229600" cy="4090812"/>
          </a:xfrm>
        </p:spPr>
        <p:txBody>
          <a:bodyPr>
            <a:normAutofit/>
          </a:bodyPr>
          <a:lstStyle/>
          <a:p>
            <a:pPr algn="just"/>
            <a:r>
              <a:rPr lang="tr-TR" sz="2000" dirty="0" smtClean="0">
                <a:latin typeface="Calibri" pitchFamily="34" charset="0"/>
              </a:rPr>
              <a:t>Toplum halinde yaşayan insanlar birbirleriyle yaşamları boyunca ilişki ve işbirliği içinde olmak durumundadırlar.</a:t>
            </a:r>
          </a:p>
          <a:p>
            <a:pPr algn="just"/>
            <a:r>
              <a:rPr lang="tr-TR" sz="2000" dirty="0" smtClean="0">
                <a:latin typeface="Calibri" pitchFamily="34" charset="0"/>
              </a:rPr>
              <a:t>Çocuk doğunca aile üyeleri ile, okula gittiğinde öğretmeni ve arkadaşları ile, etkileşimini ve ilişkisini sürdürür.</a:t>
            </a:r>
          </a:p>
          <a:p>
            <a:pPr algn="just"/>
            <a:r>
              <a:rPr lang="tr-TR" sz="2000" dirty="0" smtClean="0">
                <a:latin typeface="Calibri" pitchFamily="34" charset="0"/>
              </a:rPr>
              <a:t>Bu ilişkileriyle de öğrenir ve toplumsallaşır.</a:t>
            </a:r>
          </a:p>
          <a:p>
            <a:pPr algn="just"/>
            <a:r>
              <a:rPr lang="tr-TR" sz="2000" b="1" dirty="0" smtClean="0">
                <a:latin typeface="Calibri" pitchFamily="34" charset="0"/>
              </a:rPr>
              <a:t>Hukukun amacı</a:t>
            </a:r>
            <a:r>
              <a:rPr lang="tr-TR" sz="2000" dirty="0" smtClean="0">
                <a:latin typeface="Calibri" pitchFamily="34" charset="0"/>
              </a:rPr>
              <a:t>; toplumda adaleti sağlama,</a:t>
            </a:r>
          </a:p>
          <a:p>
            <a:pPr algn="just"/>
            <a:r>
              <a:rPr lang="tr-TR" sz="2000" dirty="0" smtClean="0">
                <a:latin typeface="Calibri" pitchFamily="34" charset="0"/>
              </a:rPr>
              <a:t>Toplum düzenini sağlama,</a:t>
            </a:r>
          </a:p>
          <a:p>
            <a:pPr algn="just"/>
            <a:r>
              <a:rPr lang="tr-TR" sz="2000" dirty="0" smtClean="0">
                <a:latin typeface="Calibri" pitchFamily="34" charset="0"/>
              </a:rPr>
              <a:t>Bireylerin ihtiyacını karşılama olarak özetlenebilir.</a:t>
            </a:r>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800" dirty="0" smtClean="0"/>
              <a:t>HUKUK KURUMU VE EĞİTİM</a:t>
            </a:r>
            <a:endParaRPr lang="tr-TR" sz="2800" dirty="0"/>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28596" y="1285860"/>
            <a:ext cx="8229600" cy="4525963"/>
          </a:xfrm>
        </p:spPr>
        <p:txBody>
          <a:bodyPr>
            <a:normAutofit/>
          </a:bodyPr>
          <a:lstStyle/>
          <a:p>
            <a:pPr algn="just"/>
            <a:r>
              <a:rPr lang="tr-TR" sz="2000" dirty="0" smtClean="0">
                <a:latin typeface="Calibri" pitchFamily="34" charset="0"/>
              </a:rPr>
              <a:t>Ciddi bir eğitimin </a:t>
            </a:r>
            <a:r>
              <a:rPr lang="tr-TR" sz="2000" dirty="0" smtClean="0">
                <a:solidFill>
                  <a:srgbClr val="FF0000"/>
                </a:solidFill>
                <a:latin typeface="Calibri" pitchFamily="34" charset="0"/>
              </a:rPr>
              <a:t>sevgiye dayalı bir güler yüzlü eğitim olduğunu</a:t>
            </a:r>
            <a:r>
              <a:rPr lang="tr-TR" sz="2000" dirty="0" smtClean="0">
                <a:latin typeface="Calibri" pitchFamily="34" charset="0"/>
              </a:rPr>
              <a:t>, buna karşılık </a:t>
            </a:r>
            <a:r>
              <a:rPr lang="tr-TR" sz="2000" b="1" dirty="0" smtClean="0">
                <a:solidFill>
                  <a:srgbClr val="002060"/>
                </a:solidFill>
                <a:latin typeface="Calibri" pitchFamily="34" charset="0"/>
              </a:rPr>
              <a:t>ciddiyet dışı, çağ dışı eğitimin </a:t>
            </a:r>
            <a:r>
              <a:rPr lang="tr-TR" sz="2000" dirty="0" smtClean="0">
                <a:latin typeface="Calibri" pitchFamily="34" charset="0"/>
              </a:rPr>
              <a:t>çeşitli </a:t>
            </a:r>
            <a:r>
              <a:rPr lang="tr-TR" sz="2000" b="1" dirty="0" smtClean="0">
                <a:solidFill>
                  <a:srgbClr val="00B050"/>
                </a:solidFill>
                <a:latin typeface="Calibri" pitchFamily="34" charset="0"/>
              </a:rPr>
              <a:t>korkulara </a:t>
            </a:r>
            <a:r>
              <a:rPr lang="tr-TR" sz="2000" dirty="0" smtClean="0">
                <a:latin typeface="Calibri" pitchFamily="34" charset="0"/>
              </a:rPr>
              <a:t>dayalı olduğunu görüyoruz. Öğretmenin ‘’uzun sopasıyla’’ sınıfın en ucuna yetiştiği, velilerin öğretmene </a:t>
            </a:r>
            <a:r>
              <a:rPr lang="tr-TR" sz="2000" b="1" dirty="0" smtClean="0">
                <a:solidFill>
                  <a:srgbClr val="C00000"/>
                </a:solidFill>
                <a:latin typeface="Calibri" pitchFamily="34" charset="0"/>
              </a:rPr>
              <a:t>‘’ eti senin kemiği benim</a:t>
            </a:r>
            <a:r>
              <a:rPr lang="tr-TR" sz="2000" dirty="0" smtClean="0">
                <a:latin typeface="Calibri" pitchFamily="34" charset="0"/>
              </a:rPr>
              <a:t>’’ diye emanet edildiği laubali bir eğitimdir. Eğitimin en ciddi uygulayıcıları ise </a:t>
            </a:r>
            <a:r>
              <a:rPr lang="tr-TR" sz="2000" b="1" dirty="0" smtClean="0">
                <a:solidFill>
                  <a:srgbClr val="0070C0"/>
                </a:solidFill>
                <a:latin typeface="Calibri" pitchFamily="34" charset="0"/>
              </a:rPr>
              <a:t>en güler yüzlü öğreticileri </a:t>
            </a:r>
            <a:r>
              <a:rPr lang="tr-TR" sz="2000" dirty="0" smtClean="0">
                <a:latin typeface="Calibri" pitchFamily="34" charset="0"/>
              </a:rPr>
              <a:t>olmuştur.</a:t>
            </a:r>
          </a:p>
          <a:p>
            <a:pPr algn="just"/>
            <a:r>
              <a:rPr lang="tr-TR" sz="2000" dirty="0" smtClean="0">
                <a:latin typeface="Calibri" pitchFamily="34" charset="0"/>
              </a:rPr>
              <a:t>Öğretmenin kendine güveni, öğrencilere güven ortamı sağlar ve disiplin sorunlarını azaltır.</a:t>
            </a:r>
          </a:p>
          <a:p>
            <a:pPr algn="just"/>
            <a:r>
              <a:rPr lang="tr-TR" sz="2000" dirty="0" smtClean="0">
                <a:latin typeface="Calibri" pitchFamily="34" charset="0"/>
              </a:rPr>
              <a:t>Disiplin sağlamada en önemli öğelerden biri de karşılıklı iletişim kurabilmektir. Sınıf ortamı yalnızca öğretmenin söylediği, öğrencinin dinlediği, edilgen kaldığı bir ortam olmamalıdır.</a:t>
            </a:r>
          </a:p>
          <a:p>
            <a:pPr algn="just"/>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800" dirty="0" smtClean="0"/>
              <a:t>Güler Yüzlü Ciddiyet</a:t>
            </a:r>
            <a:endParaRPr lang="tr-TR" sz="2800" dirty="0"/>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İletişim, iki birim arasında ileti alış verişi olarak tanımlanabilir. Birimler arasında yalnızca ‘alış’ ya da yalnızca ‘veriş’ söz konusuysa, buna iletişim değil, ileti(m) diyebiliriz.</a:t>
            </a:r>
          </a:p>
          <a:p>
            <a:pPr algn="just"/>
            <a:r>
              <a:rPr lang="tr-TR" sz="2000" dirty="0" smtClean="0">
                <a:latin typeface="Calibri" pitchFamily="34" charset="0"/>
              </a:rPr>
              <a:t>Eğitim bir iletişim işidir denebilir. Bir eğitim ortamında ne kadar çok iletişim varsa, orada o kadar çok öğrenme gerçekleşir.</a:t>
            </a:r>
          </a:p>
          <a:p>
            <a:pPr algn="just"/>
            <a:endParaRPr lang="tr-TR" sz="2000" dirty="0">
              <a:latin typeface="Calibri" pitchFamily="34" charset="0"/>
            </a:endParaRPr>
          </a:p>
        </p:txBody>
      </p:sp>
      <p:sp>
        <p:nvSpPr>
          <p:cNvPr id="3" name="2 Başlık"/>
          <p:cNvSpPr>
            <a:spLocks noGrp="1"/>
          </p:cNvSpPr>
          <p:nvPr>
            <p:ph type="title"/>
          </p:nvPr>
        </p:nvSpPr>
        <p:spPr>
          <a:xfrm>
            <a:off x="457200" y="274638"/>
            <a:ext cx="8229600" cy="939784"/>
          </a:xfrm>
        </p:spPr>
        <p:txBody>
          <a:bodyPr>
            <a:normAutofit/>
          </a:bodyPr>
          <a:lstStyle/>
          <a:p>
            <a:r>
              <a:rPr lang="tr-TR" sz="2800" dirty="0" smtClean="0"/>
              <a:t>İletişim ve Öğretmen</a:t>
            </a:r>
            <a:endParaRPr lang="tr-TR" sz="2800" dirty="0"/>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marL="566928" indent="-457200" algn="just">
              <a:buFont typeface="+mj-lt"/>
              <a:buAutoNum type="arabicPeriod"/>
            </a:pPr>
            <a:r>
              <a:rPr lang="tr-TR" sz="2000" dirty="0" smtClean="0">
                <a:latin typeface="Calibri" pitchFamily="34" charset="0"/>
              </a:rPr>
              <a:t>Emir vermek, yönlendirmek</a:t>
            </a:r>
          </a:p>
          <a:p>
            <a:pPr marL="566928" indent="-457200" algn="just">
              <a:buFont typeface="+mj-lt"/>
              <a:buAutoNum type="arabicPeriod"/>
            </a:pPr>
            <a:r>
              <a:rPr lang="tr-TR" sz="2000" dirty="0" smtClean="0">
                <a:latin typeface="Calibri" pitchFamily="34" charset="0"/>
              </a:rPr>
              <a:t>Uyarmak, gözdağı vermek</a:t>
            </a:r>
          </a:p>
          <a:p>
            <a:pPr marL="566928" indent="-457200" algn="just">
              <a:buFont typeface="+mj-lt"/>
              <a:buAutoNum type="arabicPeriod"/>
            </a:pPr>
            <a:r>
              <a:rPr lang="tr-TR" sz="2000" dirty="0" smtClean="0">
                <a:latin typeface="Calibri" pitchFamily="34" charset="0"/>
              </a:rPr>
              <a:t>Ahlak dersi vermek</a:t>
            </a:r>
          </a:p>
          <a:p>
            <a:pPr marL="566928" indent="-457200" algn="just">
              <a:buFont typeface="+mj-lt"/>
              <a:buAutoNum type="arabicPeriod"/>
            </a:pPr>
            <a:r>
              <a:rPr lang="tr-TR" sz="2000" dirty="0" smtClean="0">
                <a:latin typeface="Calibri" pitchFamily="34" charset="0"/>
              </a:rPr>
              <a:t>Öğüt vermek, çözüm ve öneri getirmek</a:t>
            </a:r>
          </a:p>
          <a:p>
            <a:pPr marL="566928" indent="-457200" algn="just">
              <a:buFont typeface="+mj-lt"/>
              <a:buAutoNum type="arabicPeriod"/>
            </a:pPr>
            <a:r>
              <a:rPr lang="tr-TR" sz="2000" dirty="0" smtClean="0">
                <a:latin typeface="Calibri" pitchFamily="34" charset="0"/>
              </a:rPr>
              <a:t>Nutuk çekmek, mantıklı düşünceler önermek</a:t>
            </a:r>
          </a:p>
          <a:p>
            <a:pPr marL="566928" indent="-457200" algn="just">
              <a:buFont typeface="+mj-lt"/>
              <a:buAutoNum type="arabicPeriod"/>
            </a:pPr>
            <a:r>
              <a:rPr lang="tr-TR" sz="2000" dirty="0" smtClean="0">
                <a:latin typeface="Calibri" pitchFamily="34" charset="0"/>
              </a:rPr>
              <a:t>Yargılamak, eleştirmek, suçlamak, aynı düşüncede olmamak</a:t>
            </a:r>
          </a:p>
          <a:p>
            <a:pPr marL="566928" indent="-457200" algn="just">
              <a:buFont typeface="+mj-lt"/>
              <a:buAutoNum type="arabicPeriod"/>
            </a:pPr>
            <a:r>
              <a:rPr lang="tr-TR" sz="2000" dirty="0" smtClean="0">
                <a:latin typeface="Calibri" pitchFamily="34" charset="0"/>
              </a:rPr>
              <a:t>Övmek, aynı düşüncede olmak, olumlu bir değerlendirme yapmak</a:t>
            </a:r>
          </a:p>
          <a:p>
            <a:pPr marL="566928" indent="-457200" algn="just">
              <a:buFont typeface="+mj-lt"/>
              <a:buAutoNum type="arabicPeriod"/>
            </a:pPr>
            <a:r>
              <a:rPr lang="tr-TR" sz="2000" dirty="0" smtClean="0">
                <a:latin typeface="Calibri" pitchFamily="34" charset="0"/>
              </a:rPr>
              <a:t>Ad takmak, alay etmek</a:t>
            </a:r>
          </a:p>
          <a:p>
            <a:pPr marL="566928" indent="-457200" algn="just">
              <a:buFont typeface="+mj-lt"/>
              <a:buAutoNum type="arabicPeriod"/>
            </a:pPr>
            <a:r>
              <a:rPr lang="tr-TR" sz="2000" dirty="0" smtClean="0">
                <a:latin typeface="Calibri" pitchFamily="34" charset="0"/>
              </a:rPr>
              <a:t>Yorumlamak, analiz etmek, tanı koymak</a:t>
            </a:r>
          </a:p>
          <a:p>
            <a:pPr marL="566928" indent="-457200" algn="just">
              <a:buFont typeface="+mj-lt"/>
              <a:buAutoNum type="arabicPeriod"/>
            </a:pPr>
            <a:r>
              <a:rPr lang="tr-TR" sz="2000" dirty="0" smtClean="0">
                <a:latin typeface="Calibri" pitchFamily="34" charset="0"/>
              </a:rPr>
              <a:t>Soru sormak, sınamak</a:t>
            </a:r>
          </a:p>
          <a:p>
            <a:pPr marL="566928" indent="-457200" algn="just">
              <a:buFont typeface="+mj-lt"/>
              <a:buAutoNum type="arabicPeriod"/>
            </a:pPr>
            <a:r>
              <a:rPr lang="tr-TR" sz="2000" dirty="0" smtClean="0">
                <a:latin typeface="Calibri" pitchFamily="34" charset="0"/>
              </a:rPr>
              <a:t>Sözünden dönmek, oyalamak, şakacı davranmak, konuyu saptırmak</a:t>
            </a:r>
          </a:p>
          <a:p>
            <a:pPr marL="566928" indent="-457200" algn="just">
              <a:buFont typeface="+mj-lt"/>
              <a:buAutoNum type="arabicPeriod"/>
            </a:pPr>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400" dirty="0" smtClean="0"/>
              <a:t>İletişim engelleri nelerdir?</a:t>
            </a:r>
            <a:endParaRPr lang="tr-TR" sz="2400" dirty="0"/>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marL="566928" indent="-457200">
              <a:buFont typeface="+mj-lt"/>
              <a:buAutoNum type="arabicPeriod"/>
            </a:pPr>
            <a:r>
              <a:rPr lang="tr-TR" sz="2000" dirty="0" smtClean="0">
                <a:latin typeface="Calibri" pitchFamily="34" charset="0"/>
              </a:rPr>
              <a:t>Edilgen dinleme (sessizlik)</a:t>
            </a:r>
          </a:p>
          <a:p>
            <a:pPr marL="566928" indent="-457200">
              <a:buFont typeface="+mj-lt"/>
              <a:buAutoNum type="arabicPeriod"/>
            </a:pPr>
            <a:r>
              <a:rPr lang="tr-TR" sz="2000" dirty="0" smtClean="0">
                <a:latin typeface="Calibri" pitchFamily="34" charset="0"/>
              </a:rPr>
              <a:t>Kabul tepkileri</a:t>
            </a:r>
          </a:p>
          <a:p>
            <a:pPr marL="566928" indent="-457200">
              <a:buFont typeface="+mj-lt"/>
              <a:buAutoNum type="arabicPeriod"/>
            </a:pPr>
            <a:r>
              <a:rPr lang="tr-TR" sz="2000" dirty="0" smtClean="0">
                <a:latin typeface="Calibri" pitchFamily="34" charset="0"/>
              </a:rPr>
              <a:t>Kapı aralayıcılar ve konuşmaya çağrı</a:t>
            </a:r>
          </a:p>
          <a:p>
            <a:pPr marL="566928" indent="-457200">
              <a:buFont typeface="+mj-lt"/>
              <a:buAutoNum type="arabicPeriod"/>
            </a:pPr>
            <a:r>
              <a:rPr lang="tr-TR" sz="2000" dirty="0" smtClean="0">
                <a:latin typeface="Calibri" pitchFamily="34" charset="0"/>
              </a:rPr>
              <a:t>Etkin dinleme ( geri ileti)</a:t>
            </a:r>
          </a:p>
          <a:p>
            <a:pPr marL="566928" indent="-457200"/>
            <a:r>
              <a:rPr lang="tr-TR" sz="2000" dirty="0" smtClean="0">
                <a:latin typeface="Calibri" pitchFamily="34" charset="0"/>
              </a:rPr>
              <a:t>Çocuklar, öğretmeniyle olan iletişimlerine göre davranış geliştirirler. Öğretmenleriyle iletişimi eksik olan, çocuklarda kendine güvensizlik, görev alma korkusu, etkinliklerden kaçınma, başarının düşük olması gibi etkiler görülebilir.</a:t>
            </a:r>
          </a:p>
          <a:p>
            <a:pPr marL="566928" indent="-457200"/>
            <a:r>
              <a:rPr lang="tr-TR" sz="2000" dirty="0" smtClean="0">
                <a:latin typeface="Calibri" pitchFamily="34" charset="0"/>
              </a:rPr>
              <a:t>Öğretmenleriyle iletişim sorunu olmayan çocuklar da bu özelliklerin tam tersini görmemiz olasıdır.</a:t>
            </a:r>
          </a:p>
          <a:p>
            <a:pPr marL="566928" indent="-457200">
              <a:buFont typeface="+mj-lt"/>
              <a:buAutoNum type="arabicPeriod"/>
            </a:pPr>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400" dirty="0" smtClean="0"/>
              <a:t>İletişimi kolaylaştıran etkenler nelerdir?</a:t>
            </a:r>
            <a:endParaRPr lang="tr-TR" sz="2400" dirty="0"/>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marL="566928" indent="-457200" algn="just">
              <a:buFont typeface="+mj-lt"/>
              <a:buAutoNum type="arabicPeriod"/>
            </a:pPr>
            <a:r>
              <a:rPr lang="tr-TR" sz="2000" dirty="0" smtClean="0">
                <a:latin typeface="Calibri" pitchFamily="34" charset="0"/>
              </a:rPr>
              <a:t>Konusuna hakim</a:t>
            </a:r>
          </a:p>
          <a:p>
            <a:pPr marL="566928" indent="-457200" algn="just">
              <a:buFont typeface="+mj-lt"/>
              <a:buAutoNum type="arabicPeriod"/>
            </a:pPr>
            <a:r>
              <a:rPr lang="tr-TR" sz="2000" dirty="0" smtClean="0">
                <a:latin typeface="Calibri" pitchFamily="34" charset="0"/>
              </a:rPr>
              <a:t>Dersi öğrencinin anlayacağı şekilde anlatan</a:t>
            </a:r>
          </a:p>
          <a:p>
            <a:pPr marL="566928" indent="-457200" algn="just">
              <a:buFont typeface="+mj-lt"/>
              <a:buAutoNum type="arabicPeriod"/>
            </a:pPr>
            <a:r>
              <a:rPr lang="tr-TR" sz="2000" dirty="0" smtClean="0">
                <a:latin typeface="Calibri" pitchFamily="34" charset="0"/>
              </a:rPr>
              <a:t>Araştırmacı</a:t>
            </a:r>
          </a:p>
          <a:p>
            <a:pPr marL="566928" indent="-457200" algn="just">
              <a:buFont typeface="+mj-lt"/>
              <a:buAutoNum type="arabicPeriod"/>
            </a:pPr>
            <a:r>
              <a:rPr lang="tr-TR" sz="2000" dirty="0" smtClean="0">
                <a:latin typeface="Calibri" pitchFamily="34" charset="0"/>
              </a:rPr>
              <a:t>Derste esprili</a:t>
            </a:r>
          </a:p>
          <a:p>
            <a:pPr marL="566928" indent="-457200" algn="just">
              <a:buFont typeface="+mj-lt"/>
              <a:buAutoNum type="arabicPeriod"/>
            </a:pPr>
            <a:r>
              <a:rPr lang="tr-TR" sz="2000" dirty="0" smtClean="0">
                <a:latin typeface="Calibri" pitchFamily="34" charset="0"/>
              </a:rPr>
              <a:t>Güdüleyen </a:t>
            </a:r>
          </a:p>
          <a:p>
            <a:pPr marL="566928" indent="-457200" algn="just">
              <a:buFont typeface="+mj-lt"/>
              <a:buAutoNum type="arabicPeriod"/>
            </a:pPr>
            <a:r>
              <a:rPr lang="tr-TR" sz="2000" dirty="0" smtClean="0">
                <a:latin typeface="Calibri" pitchFamily="34" charset="0"/>
              </a:rPr>
              <a:t>Kendisiyle barışık</a:t>
            </a:r>
          </a:p>
          <a:p>
            <a:pPr marL="566928" indent="-457200" algn="just">
              <a:buFont typeface="+mj-lt"/>
              <a:buAutoNum type="arabicPeriod"/>
            </a:pPr>
            <a:r>
              <a:rPr lang="tr-TR" sz="2000" dirty="0" smtClean="0">
                <a:latin typeface="Calibri" pitchFamily="34" charset="0"/>
              </a:rPr>
              <a:t>Yapılan şakaları kaldıran</a:t>
            </a:r>
          </a:p>
          <a:p>
            <a:pPr marL="566928" indent="-457200" algn="just">
              <a:buFont typeface="+mj-lt"/>
              <a:buAutoNum type="arabicPeriod"/>
            </a:pPr>
            <a:r>
              <a:rPr lang="tr-TR" sz="2000" dirty="0" smtClean="0">
                <a:latin typeface="Calibri" pitchFamily="34" charset="0"/>
              </a:rPr>
              <a:t>Haksız olduğu zaman, öğrenciden özür dileyen</a:t>
            </a:r>
          </a:p>
          <a:p>
            <a:pPr marL="566928" indent="-457200" algn="just">
              <a:buFont typeface="+mj-lt"/>
              <a:buAutoNum type="arabicPeriod"/>
            </a:pPr>
            <a:r>
              <a:rPr lang="tr-TR" sz="2000" dirty="0" smtClean="0">
                <a:latin typeface="Calibri" pitchFamily="34" charset="0"/>
              </a:rPr>
              <a:t>Otoriteyi tatlı- sert tutumuyla sağlayan</a:t>
            </a:r>
          </a:p>
          <a:p>
            <a:pPr marL="566928" indent="-457200" algn="just">
              <a:buFont typeface="+mj-lt"/>
              <a:buAutoNum type="arabicPeriod"/>
            </a:pPr>
            <a:r>
              <a:rPr lang="tr-TR" sz="2000" dirty="0" smtClean="0">
                <a:latin typeface="Calibri" pitchFamily="34" charset="0"/>
              </a:rPr>
              <a:t>Bilgisayar kullanan</a:t>
            </a:r>
          </a:p>
          <a:p>
            <a:pPr marL="566928" indent="-457200" algn="just">
              <a:buFont typeface="+mj-lt"/>
              <a:buAutoNum type="arabicPeriod"/>
            </a:pPr>
            <a:r>
              <a:rPr lang="tr-TR" sz="2000" dirty="0" smtClean="0">
                <a:latin typeface="Calibri" pitchFamily="34" charset="0"/>
              </a:rPr>
              <a:t>Konuşması samimi, </a:t>
            </a:r>
            <a:r>
              <a:rPr lang="tr-TR" sz="2000" dirty="0" smtClean="0">
                <a:latin typeface="Calibri" pitchFamily="34" charset="0"/>
              </a:rPr>
              <a:t>T</a:t>
            </a:r>
            <a:r>
              <a:rPr lang="tr-TR" sz="2000" dirty="0" smtClean="0">
                <a:latin typeface="Calibri" pitchFamily="34" charset="0"/>
              </a:rPr>
              <a:t>ürkçesi düzgün</a:t>
            </a:r>
          </a:p>
          <a:p>
            <a:pPr marL="566928" indent="-457200" algn="just">
              <a:buFont typeface="+mj-lt"/>
              <a:buAutoNum type="arabicPeriod"/>
            </a:pPr>
            <a:endParaRPr lang="tr-TR" sz="2000" dirty="0" smtClean="0">
              <a:latin typeface="Calibri" pitchFamily="34" charset="0"/>
            </a:endParaRPr>
          </a:p>
          <a:p>
            <a:pPr marL="566928" indent="-457200" algn="just">
              <a:buFont typeface="+mj-lt"/>
              <a:buAutoNum type="arabicPeriod"/>
            </a:pPr>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800" dirty="0" smtClean="0"/>
              <a:t>Öğrencilere Göre </a:t>
            </a:r>
            <a:r>
              <a:rPr lang="tr-TR" sz="2800" dirty="0" smtClean="0"/>
              <a:t>İ</a:t>
            </a:r>
            <a:r>
              <a:rPr lang="tr-TR" sz="2800" dirty="0" smtClean="0"/>
              <a:t>yi Öğretmen </a:t>
            </a:r>
            <a:endParaRPr lang="tr-TR" sz="2800" dirty="0"/>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28596" y="1000108"/>
            <a:ext cx="8229600" cy="4525963"/>
          </a:xfrm>
        </p:spPr>
        <p:txBody>
          <a:bodyPr>
            <a:normAutofit/>
          </a:bodyPr>
          <a:lstStyle/>
          <a:p>
            <a:pPr marL="566928" indent="-457200">
              <a:buAutoNum type="arabicPeriod" startAt="12"/>
            </a:pPr>
            <a:r>
              <a:rPr lang="tr-TR" sz="2000" dirty="0" smtClean="0">
                <a:latin typeface="Calibri" pitchFamily="34" charset="0"/>
              </a:rPr>
              <a:t>D</a:t>
            </a:r>
            <a:r>
              <a:rPr lang="tr-TR" sz="2000" dirty="0" smtClean="0">
                <a:latin typeface="Calibri" pitchFamily="34" charset="0"/>
              </a:rPr>
              <a:t>erse ya da sınıfa girmeyen öğrenciyi cezalandırmak yerine nedenini araştıran</a:t>
            </a:r>
          </a:p>
          <a:p>
            <a:pPr marL="566928" indent="-457200">
              <a:buAutoNum type="arabicPeriod" startAt="12"/>
            </a:pPr>
            <a:r>
              <a:rPr lang="tr-TR" sz="2000" dirty="0" smtClean="0">
                <a:latin typeface="Calibri" pitchFamily="34" charset="0"/>
              </a:rPr>
              <a:t>Teneffüs zili çaldığında dersi bitiren</a:t>
            </a:r>
          </a:p>
          <a:p>
            <a:pPr marL="566928" indent="-457200">
              <a:buAutoNum type="arabicPeriod" startAt="12"/>
            </a:pPr>
            <a:r>
              <a:rPr lang="tr-TR" sz="2000" dirty="0" smtClean="0">
                <a:latin typeface="Calibri" pitchFamily="34" charset="0"/>
              </a:rPr>
              <a:t>Uyumsuz kıyafetiyle dikkati dağıtmayan</a:t>
            </a:r>
          </a:p>
          <a:p>
            <a:pPr marL="566928" indent="-457200">
              <a:buAutoNum type="arabicPeriod" startAt="12"/>
            </a:pPr>
            <a:r>
              <a:rPr lang="tr-TR" sz="2000" dirty="0" smtClean="0">
                <a:latin typeface="Calibri" pitchFamily="34" charset="0"/>
              </a:rPr>
              <a:t>Ağız ve diş sağlığına dikkat eden, el ve tırnakları bakımlı</a:t>
            </a:r>
          </a:p>
          <a:p>
            <a:pPr marL="566928" indent="-457200">
              <a:buAutoNum type="arabicPeriod" startAt="12"/>
            </a:pPr>
            <a:r>
              <a:rPr lang="tr-TR" sz="2000" dirty="0" smtClean="0">
                <a:latin typeface="Calibri" pitchFamily="34" charset="0"/>
              </a:rPr>
              <a:t>Ter ve sigara kokmayan</a:t>
            </a:r>
          </a:p>
          <a:p>
            <a:pPr marL="566928" indent="-457200">
              <a:buAutoNum type="arabicPeriod" startAt="12"/>
            </a:pPr>
            <a:r>
              <a:rPr lang="tr-TR" sz="2000" dirty="0" smtClean="0">
                <a:latin typeface="Calibri" pitchFamily="34" charset="0"/>
              </a:rPr>
              <a:t>Sportmen, enerjik, bakımlı, doğal ve şık</a:t>
            </a:r>
          </a:p>
          <a:p>
            <a:pPr marL="566928" indent="-457200">
              <a:buAutoNum type="arabicPeriod" startAt="12"/>
            </a:pPr>
            <a:r>
              <a:rPr lang="tr-TR" sz="2000" dirty="0" smtClean="0">
                <a:latin typeface="Calibri" pitchFamily="34" charset="0"/>
              </a:rPr>
              <a:t>Sabırlı</a:t>
            </a:r>
          </a:p>
          <a:p>
            <a:pPr marL="566928" indent="-457200">
              <a:buAutoNum type="arabicPeriod" startAt="12"/>
            </a:pPr>
            <a:r>
              <a:rPr lang="tr-TR" sz="2000" dirty="0" smtClean="0">
                <a:latin typeface="Calibri" pitchFamily="34" charset="0"/>
              </a:rPr>
              <a:t>Öğrencilerin sorunlarına ilgi duyan</a:t>
            </a:r>
          </a:p>
          <a:p>
            <a:pPr marL="566928" indent="-457200">
              <a:buAutoNum type="arabicPeriod" startAt="12"/>
            </a:pPr>
            <a:r>
              <a:rPr lang="tr-TR" sz="2000" dirty="0" smtClean="0">
                <a:latin typeface="Calibri" pitchFamily="34" charset="0"/>
              </a:rPr>
              <a:t>Sınıfta her öğrenciye eşit davranan</a:t>
            </a:r>
          </a:p>
          <a:p>
            <a:pPr marL="566928" indent="-457200">
              <a:buAutoNum type="arabicPeriod" startAt="12"/>
            </a:pPr>
            <a:r>
              <a:rPr lang="tr-TR" sz="2000" dirty="0" smtClean="0">
                <a:latin typeface="Calibri" pitchFamily="34" charset="0"/>
              </a:rPr>
              <a:t>Kendi sorunları ve sıkıntıları olduğu zaman, sınıfa karşı haşin davranmayan</a:t>
            </a:r>
          </a:p>
          <a:p>
            <a:pPr marL="566928" indent="-457200">
              <a:buNone/>
            </a:pPr>
            <a:endParaRPr lang="tr-TR" sz="2000" dirty="0" smtClean="0">
              <a:latin typeface="Calibri" pitchFamily="34" charset="0"/>
            </a:endParaRPr>
          </a:p>
          <a:p>
            <a:pPr marL="566928" indent="-457200">
              <a:buAutoNum type="arabicPeriod" startAt="12"/>
            </a:pPr>
            <a:endParaRPr lang="tr-TR" sz="2000" dirty="0" smtClean="0">
              <a:latin typeface="Calibri" pitchFamily="34" charset="0"/>
            </a:endParaRPr>
          </a:p>
          <a:p>
            <a:pPr marL="566928" indent="-457200">
              <a:buAutoNum type="arabicPeriod" startAt="12"/>
            </a:pPr>
            <a:endParaRPr lang="tr-TR" sz="2000" dirty="0">
              <a:latin typeface="Calibri" pitchFamily="34" charset="0"/>
            </a:endParaRPr>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buNone/>
            </a:pPr>
            <a:r>
              <a:rPr lang="tr-TR" sz="1400" dirty="0" smtClean="0">
                <a:solidFill>
                  <a:srgbClr val="00B0F0"/>
                </a:solidFill>
                <a:latin typeface="Calibri" pitchFamily="34" charset="0"/>
              </a:rPr>
              <a:t>22.</a:t>
            </a:r>
            <a:r>
              <a:rPr lang="tr-TR" sz="2000" dirty="0" smtClean="0">
                <a:solidFill>
                  <a:srgbClr val="00B0F0"/>
                </a:solidFill>
                <a:latin typeface="Calibri" pitchFamily="34" charset="0"/>
              </a:rPr>
              <a:t>   </a:t>
            </a:r>
            <a:r>
              <a:rPr lang="tr-TR" sz="2000" dirty="0" smtClean="0">
                <a:latin typeface="Calibri" pitchFamily="34" charset="0"/>
              </a:rPr>
              <a:t>Normal hareket ve konuşma serbestliği tanıyan</a:t>
            </a:r>
          </a:p>
          <a:p>
            <a:pPr marL="566928" indent="-457200" algn="just">
              <a:buAutoNum type="arabicPeriod" startAt="23"/>
            </a:pPr>
            <a:r>
              <a:rPr lang="tr-TR" sz="2000" dirty="0" smtClean="0">
                <a:latin typeface="Calibri" pitchFamily="34" charset="0"/>
              </a:rPr>
              <a:t>dersleri soyut olmaktan çıkarıp güncel örnekler veren</a:t>
            </a:r>
          </a:p>
          <a:p>
            <a:pPr marL="566928" indent="-457200" algn="just">
              <a:buAutoNum type="arabicPeriod" startAt="23"/>
            </a:pPr>
            <a:r>
              <a:rPr lang="tr-TR" sz="2000" dirty="0" smtClean="0">
                <a:latin typeface="Calibri" pitchFamily="34" charset="0"/>
              </a:rPr>
              <a:t>Konu alanını çok iyi bilen ve bildiklerini öğrenciye etkili bir biçimde aktaran</a:t>
            </a:r>
          </a:p>
          <a:p>
            <a:pPr marL="566928" indent="-457200" algn="just">
              <a:buAutoNum type="arabicPeriod" startAt="23"/>
            </a:pPr>
            <a:r>
              <a:rPr lang="tr-TR" sz="2000" dirty="0" smtClean="0">
                <a:latin typeface="Calibri" pitchFamily="34" charset="0"/>
              </a:rPr>
              <a:t>Genel kültür seviyesi yüksek olan</a:t>
            </a:r>
          </a:p>
          <a:p>
            <a:pPr marL="566928" indent="-457200" algn="just">
              <a:buAutoNum type="arabicPeriod" startAt="23"/>
            </a:pPr>
            <a:r>
              <a:rPr lang="tr-TR" sz="2000" dirty="0" smtClean="0">
                <a:latin typeface="Calibri" pitchFamily="34" charset="0"/>
              </a:rPr>
              <a:t>Alçakgönüllü olan</a:t>
            </a:r>
          </a:p>
          <a:p>
            <a:pPr marL="566928" indent="-457200" algn="just">
              <a:buAutoNum type="arabicPeriod" startAt="23"/>
            </a:pPr>
            <a:r>
              <a:rPr lang="tr-TR" sz="2000" dirty="0" smtClean="0">
                <a:latin typeface="Calibri" pitchFamily="34" charset="0"/>
              </a:rPr>
              <a:t>Öğrencilere soru sorma olanağı tanıyan</a:t>
            </a:r>
          </a:p>
          <a:p>
            <a:pPr marL="566928" indent="-457200" algn="just">
              <a:buAutoNum type="arabicPeriod" startAt="23"/>
            </a:pPr>
            <a:r>
              <a:rPr lang="tr-TR" sz="2000" dirty="0" smtClean="0">
                <a:latin typeface="Calibri" pitchFamily="34" charset="0"/>
              </a:rPr>
              <a:t>Kendinden emin ve medeni cesareti olan</a:t>
            </a:r>
          </a:p>
          <a:p>
            <a:pPr marL="566928" indent="-457200" algn="just">
              <a:buAutoNum type="arabicPeriod" startAt="23"/>
            </a:pPr>
            <a:r>
              <a:rPr lang="tr-TR" sz="2000" dirty="0" smtClean="0">
                <a:latin typeface="Calibri" pitchFamily="34" charset="0"/>
              </a:rPr>
              <a:t>Eleştirilere her zaman açık olan</a:t>
            </a:r>
          </a:p>
          <a:p>
            <a:pPr marL="566928" indent="-457200" algn="just">
              <a:buAutoNum type="arabicPeriod" startAt="23"/>
            </a:pPr>
            <a:r>
              <a:rPr lang="tr-TR" sz="2000" dirty="0" smtClean="0">
                <a:latin typeface="Calibri" pitchFamily="34" charset="0"/>
              </a:rPr>
              <a:t>Affedici olan</a:t>
            </a:r>
          </a:p>
          <a:p>
            <a:pPr marL="566928" indent="-457200" algn="just">
              <a:buAutoNum type="arabicPeriod" startAt="23"/>
            </a:pPr>
            <a:r>
              <a:rPr lang="tr-TR" sz="2000" dirty="0" smtClean="0">
                <a:latin typeface="Calibri" pitchFamily="34" charset="0"/>
              </a:rPr>
              <a:t>Öğrencilerini eleştirecekse,özel olarak ve sakin bir halde gerçekleştiren</a:t>
            </a:r>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buNone/>
            </a:pPr>
            <a:r>
              <a:rPr lang="tr-TR" sz="1400" dirty="0" smtClean="0">
                <a:solidFill>
                  <a:srgbClr val="00B0F0"/>
                </a:solidFill>
              </a:rPr>
              <a:t>32</a:t>
            </a:r>
            <a:r>
              <a:rPr lang="tr-TR" sz="1800" dirty="0" smtClean="0">
                <a:solidFill>
                  <a:srgbClr val="00B0F0"/>
                </a:solidFill>
              </a:rPr>
              <a:t>. </a:t>
            </a:r>
            <a:r>
              <a:rPr lang="tr-TR" sz="2000" dirty="0" smtClean="0">
                <a:latin typeface="Calibri" pitchFamily="34" charset="0"/>
              </a:rPr>
              <a:t>Ö</a:t>
            </a:r>
            <a:r>
              <a:rPr lang="tr-TR" sz="2000" dirty="0" smtClean="0">
                <a:latin typeface="Calibri" pitchFamily="34" charset="0"/>
              </a:rPr>
              <a:t>ğrencilerin kendilerini özgürce ifade edebilmeleri için onları teşvik eden ve onlarla demokratik ilişki içinde olan</a:t>
            </a:r>
          </a:p>
          <a:p>
            <a:pPr marL="566928" indent="-457200" algn="just">
              <a:buAutoNum type="arabicPeriod" startAt="33"/>
            </a:pPr>
            <a:r>
              <a:rPr lang="tr-TR" sz="2000" dirty="0" smtClean="0">
                <a:latin typeface="Calibri" pitchFamily="34" charset="0"/>
              </a:rPr>
              <a:t>Kendi siyasi fikirlerini empoze etmeyen, tarafsız ve her düşünceye saygılı olan</a:t>
            </a:r>
          </a:p>
          <a:p>
            <a:pPr marL="452628" indent="-342900" algn="just">
              <a:buAutoNum type="arabicPeriod" startAt="33"/>
            </a:pPr>
            <a:r>
              <a:rPr lang="tr-TR" sz="2000" dirty="0" smtClean="0">
                <a:latin typeface="Calibri" pitchFamily="34" charset="0"/>
              </a:rPr>
              <a:t>Öğrencilerin sorunlarını dinleyen ve çözüm üreten, onların sosyal faaliyetlerine katılan, ders dışında da onlarla ilgilenen, onlara anne- baba, kardeş, dost gibi yaklaşan, onların isimlerini bilen</a:t>
            </a:r>
          </a:p>
          <a:p>
            <a:pPr marL="452628" indent="-342900" algn="just">
              <a:buAutoNum type="arabicPeriod" startAt="33"/>
            </a:pPr>
            <a:r>
              <a:rPr lang="tr-TR" sz="2000" dirty="0" smtClean="0">
                <a:latin typeface="Calibri" pitchFamily="34" charset="0"/>
              </a:rPr>
              <a:t>Değerlendirmede objektif, öğrenciye hak ettiği notu veren, öğrencileri not ile tehdit etmeyen</a:t>
            </a:r>
          </a:p>
          <a:p>
            <a:pPr marL="452628" indent="-342900" algn="just">
              <a:buAutoNum type="arabicPeriod" startAt="33"/>
            </a:pPr>
            <a:r>
              <a:rPr lang="tr-TR" sz="2000" dirty="0" smtClean="0">
                <a:latin typeface="Calibri" pitchFamily="34" charset="0"/>
              </a:rPr>
              <a:t>Öğrenciyi sıkmadan dersi anlatan.</a:t>
            </a:r>
          </a:p>
          <a:p>
            <a:pPr marL="452628" indent="-342900" algn="just">
              <a:buAutoNum type="arabicPeriod" startAt="33"/>
            </a:pPr>
            <a:endParaRPr lang="tr-TR" sz="1800" dirty="0"/>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00034" y="1142984"/>
            <a:ext cx="8229600" cy="4525963"/>
          </a:xfrm>
        </p:spPr>
        <p:txBody>
          <a:bodyPr>
            <a:normAutofit lnSpcReduction="10000"/>
          </a:bodyPr>
          <a:lstStyle/>
          <a:p>
            <a:pPr marL="566928" indent="-457200" algn="just">
              <a:buFont typeface="+mj-lt"/>
              <a:buAutoNum type="arabicPeriod"/>
            </a:pPr>
            <a:r>
              <a:rPr lang="tr-TR" sz="2000" dirty="0" smtClean="0">
                <a:latin typeface="Calibri" pitchFamily="34" charset="0"/>
              </a:rPr>
              <a:t>Komik olacağım diye argo sözcükler kullanan</a:t>
            </a:r>
          </a:p>
          <a:p>
            <a:pPr marL="566928" indent="-457200" algn="just">
              <a:buFont typeface="+mj-lt"/>
              <a:buAutoNum type="arabicPeriod"/>
            </a:pPr>
            <a:r>
              <a:rPr lang="tr-TR" sz="2000" dirty="0" smtClean="0">
                <a:latin typeface="Calibri" pitchFamily="34" charset="0"/>
              </a:rPr>
              <a:t>Ter ve sigara kokan</a:t>
            </a:r>
          </a:p>
          <a:p>
            <a:pPr marL="566928" indent="-457200" algn="just">
              <a:buFont typeface="+mj-lt"/>
              <a:buAutoNum type="arabicPeriod"/>
            </a:pPr>
            <a:r>
              <a:rPr lang="tr-TR" sz="2000" dirty="0" smtClean="0">
                <a:latin typeface="Calibri" pitchFamily="34" charset="0"/>
              </a:rPr>
              <a:t>Ders anlatırken dışarı bakan</a:t>
            </a:r>
          </a:p>
          <a:p>
            <a:pPr marL="566928" indent="-457200" algn="just">
              <a:buFont typeface="+mj-lt"/>
              <a:buAutoNum type="arabicPeriod"/>
            </a:pPr>
            <a:r>
              <a:rPr lang="tr-TR" sz="2000" dirty="0" smtClean="0">
                <a:latin typeface="Calibri" pitchFamily="34" charset="0"/>
              </a:rPr>
              <a:t>Suç ve ceza kavramını uygulayarak otorite kurmaya, saygınlık kazanmaya çalışan</a:t>
            </a:r>
          </a:p>
          <a:p>
            <a:pPr marL="566928" indent="-457200" algn="just">
              <a:buFont typeface="+mj-lt"/>
              <a:buAutoNum type="arabicPeriod"/>
            </a:pPr>
            <a:r>
              <a:rPr lang="tr-TR" sz="2000" dirty="0" smtClean="0">
                <a:latin typeface="Calibri" pitchFamily="34" charset="0"/>
              </a:rPr>
              <a:t>Ödev veren</a:t>
            </a:r>
          </a:p>
          <a:p>
            <a:pPr marL="566928" indent="-457200" algn="just">
              <a:buFont typeface="+mj-lt"/>
              <a:buAutoNum type="arabicPeriod"/>
            </a:pPr>
            <a:r>
              <a:rPr lang="tr-TR" sz="2000" dirty="0" smtClean="0">
                <a:latin typeface="Calibri" pitchFamily="34" charset="0"/>
              </a:rPr>
              <a:t>Başarılı öğrenciyi sınıfa örnek göstermekle yetineceği halde sınıf temsilcisi seçen</a:t>
            </a:r>
          </a:p>
          <a:p>
            <a:pPr marL="566928" indent="-457200" algn="just">
              <a:buFont typeface="+mj-lt"/>
              <a:buAutoNum type="arabicPeriod"/>
            </a:pPr>
            <a:r>
              <a:rPr lang="tr-TR" sz="2000" dirty="0" smtClean="0">
                <a:latin typeface="Calibri" pitchFamily="34" charset="0"/>
              </a:rPr>
              <a:t>Sakız çiğneyen</a:t>
            </a:r>
          </a:p>
          <a:p>
            <a:pPr marL="566928" indent="-457200" algn="just">
              <a:buFont typeface="+mj-lt"/>
              <a:buAutoNum type="arabicPeriod"/>
            </a:pPr>
            <a:r>
              <a:rPr lang="tr-TR" sz="2000" dirty="0" smtClean="0">
                <a:latin typeface="Calibri" pitchFamily="34" charset="0"/>
              </a:rPr>
              <a:t>Bıyıklarıyla oynayan</a:t>
            </a:r>
          </a:p>
          <a:p>
            <a:pPr marL="566928" indent="-457200" algn="just">
              <a:buFont typeface="+mj-lt"/>
              <a:buAutoNum type="arabicPeriod"/>
            </a:pPr>
            <a:r>
              <a:rPr lang="tr-TR" sz="2000" dirty="0" smtClean="0">
                <a:latin typeface="Calibri" pitchFamily="34" charset="0"/>
              </a:rPr>
              <a:t>Eşiyle ilgili sorunlardan söz eden</a:t>
            </a:r>
          </a:p>
          <a:p>
            <a:pPr marL="566928" indent="-457200" algn="just">
              <a:buFont typeface="+mj-lt"/>
              <a:buAutoNum type="arabicPeriod"/>
            </a:pPr>
            <a:r>
              <a:rPr lang="tr-TR" sz="2000" dirty="0" smtClean="0">
                <a:latin typeface="Calibri" pitchFamily="34" charset="0"/>
              </a:rPr>
              <a:t>Arka sırada oturanlara tembel muamelesi yapan</a:t>
            </a:r>
          </a:p>
          <a:p>
            <a:pPr marL="566928" indent="-457200" algn="just">
              <a:buFont typeface="+mj-lt"/>
              <a:buAutoNum type="arabicPeriod"/>
            </a:pPr>
            <a:r>
              <a:rPr lang="tr-TR" sz="2000" dirty="0" smtClean="0">
                <a:latin typeface="Calibri" pitchFamily="34" charset="0"/>
              </a:rPr>
              <a:t>Antipatik, giysileri kırışık ve kirli, ödülden çok cezaya önem veren</a:t>
            </a:r>
          </a:p>
          <a:p>
            <a:pPr marL="566928" indent="-457200" algn="just">
              <a:buFont typeface="+mj-lt"/>
              <a:buAutoNum type="arabicPeriod"/>
            </a:pPr>
            <a:r>
              <a:rPr lang="tr-TR" sz="2000" dirty="0" smtClean="0">
                <a:latin typeface="Calibri" pitchFamily="34" charset="0"/>
              </a:rPr>
              <a:t>Gülmeyen ya da çok az gülen</a:t>
            </a:r>
          </a:p>
          <a:p>
            <a:pPr marL="566928" indent="-457200" algn="just">
              <a:buFont typeface="+mj-lt"/>
              <a:buAutoNum type="arabicPeriod"/>
            </a:pPr>
            <a:endParaRPr lang="tr-TR" sz="2000" dirty="0">
              <a:latin typeface="Calibri" pitchFamily="34" charset="0"/>
            </a:endParaRPr>
          </a:p>
        </p:txBody>
      </p:sp>
      <p:sp>
        <p:nvSpPr>
          <p:cNvPr id="3" name="2 Başlık"/>
          <p:cNvSpPr>
            <a:spLocks noGrp="1"/>
          </p:cNvSpPr>
          <p:nvPr>
            <p:ph type="title"/>
          </p:nvPr>
        </p:nvSpPr>
        <p:spPr>
          <a:xfrm>
            <a:off x="457200" y="274638"/>
            <a:ext cx="8229600" cy="939784"/>
          </a:xfrm>
        </p:spPr>
        <p:txBody>
          <a:bodyPr>
            <a:normAutofit/>
          </a:bodyPr>
          <a:lstStyle/>
          <a:p>
            <a:pPr algn="just"/>
            <a:r>
              <a:rPr lang="tr-TR" sz="2800" dirty="0" smtClean="0"/>
              <a:t>Öğrencilere Göre Kötü Öğretmen</a:t>
            </a:r>
            <a:endParaRPr lang="tr-TR" sz="2800" dirty="0"/>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28596" y="1285860"/>
            <a:ext cx="8229600" cy="4525963"/>
          </a:xfrm>
        </p:spPr>
        <p:txBody>
          <a:bodyPr>
            <a:normAutofit/>
          </a:bodyPr>
          <a:lstStyle/>
          <a:p>
            <a:pPr algn="just">
              <a:buFont typeface="Wingdings" pitchFamily="2" charset="2"/>
              <a:buChar char="ü"/>
            </a:pPr>
            <a:r>
              <a:rPr lang="tr-TR" sz="2000" dirty="0" smtClean="0">
                <a:latin typeface="Calibri" pitchFamily="34" charset="0"/>
              </a:rPr>
              <a:t>Okulun ilk gününde yapacağınız şeyler, sizin gelecekte başarılı mı, başarısız mı olacağınızı belirleyecektir. Okulun ilk gününde ya sınıfı kazanacaksınız ya da kaybedeceksiniz.</a:t>
            </a:r>
          </a:p>
          <a:p>
            <a:pPr algn="just">
              <a:buFont typeface="Wingdings" pitchFamily="2" charset="2"/>
              <a:buChar char="ü"/>
            </a:pPr>
            <a:r>
              <a:rPr lang="tr-TR" sz="2000" dirty="0" smtClean="0">
                <a:latin typeface="Calibri" pitchFamily="34" charset="0"/>
              </a:rPr>
              <a:t>Bir insanın eğitim hayatındaki en önemli gün ‘mezuniyet günü’ değil, okulun ‘ilk günü’dür.</a:t>
            </a:r>
          </a:p>
          <a:p>
            <a:pPr algn="just">
              <a:buFont typeface="Wingdings" pitchFamily="2" charset="2"/>
              <a:buChar char="ü"/>
            </a:pPr>
            <a:r>
              <a:rPr lang="tr-TR" sz="2000" dirty="0" smtClean="0">
                <a:latin typeface="Calibri" pitchFamily="34" charset="0"/>
              </a:rPr>
              <a:t>‘’ilk izlenim’’ için ikinci bir şansınız olmayacaktır.</a:t>
            </a:r>
          </a:p>
          <a:p>
            <a:pPr algn="just">
              <a:buFont typeface="Wingdings" pitchFamily="2" charset="2"/>
              <a:buChar char="ü"/>
            </a:pPr>
            <a:r>
              <a:rPr lang="tr-TR" sz="2000" dirty="0" smtClean="0">
                <a:latin typeface="Calibri" pitchFamily="34" charset="0"/>
              </a:rPr>
              <a:t>Pek çok çalışma, öğrenci başarısındaki en önemli nedenin, öğretmenin ustalığı olduğunu ortaya koymuştur.</a:t>
            </a:r>
          </a:p>
          <a:p>
            <a:pPr algn="just">
              <a:buFont typeface="Wingdings" pitchFamily="2" charset="2"/>
              <a:buChar char="ü"/>
            </a:pPr>
            <a:r>
              <a:rPr lang="tr-TR" sz="2000" dirty="0" smtClean="0">
                <a:latin typeface="Calibri" pitchFamily="34" charset="0"/>
              </a:rPr>
              <a:t>Etkili öğretmen kapıyı nasıl açacağını ve öğrencileri öğrenmeye nasıl davet edeceğini bilen kişidir.</a:t>
            </a:r>
          </a:p>
          <a:p>
            <a:pPr algn="just">
              <a:buFont typeface="Wingdings" pitchFamily="2" charset="2"/>
              <a:buChar char="ü"/>
            </a:pPr>
            <a:r>
              <a:rPr lang="tr-TR" sz="2000" dirty="0" smtClean="0">
                <a:latin typeface="Calibri" pitchFamily="34" charset="0"/>
              </a:rPr>
              <a:t>Eğitim, insanlara bilmedikleri bir şeyi öğretmek değil, yapamadıkları davranışları yapabilir hale gelmelerini sağlamaktır.</a:t>
            </a:r>
            <a:endParaRPr lang="tr-TR" sz="2000" dirty="0">
              <a:latin typeface="Calibri" pitchFamily="34" charset="0"/>
            </a:endParaRPr>
          </a:p>
        </p:txBody>
      </p:sp>
      <p:sp>
        <p:nvSpPr>
          <p:cNvPr id="3" name="2 Başlık"/>
          <p:cNvSpPr>
            <a:spLocks noGrp="1"/>
          </p:cNvSpPr>
          <p:nvPr>
            <p:ph type="title"/>
          </p:nvPr>
        </p:nvSpPr>
        <p:spPr>
          <a:xfrm>
            <a:off x="457200" y="274638"/>
            <a:ext cx="8229600" cy="1082660"/>
          </a:xfrm>
        </p:spPr>
        <p:txBody>
          <a:bodyPr>
            <a:normAutofit/>
          </a:bodyPr>
          <a:lstStyle/>
          <a:p>
            <a:r>
              <a:rPr lang="tr-TR" sz="2800" dirty="0" smtClean="0"/>
              <a:t>Etkili Öğretmenlik için Bazı İpuçları</a:t>
            </a:r>
            <a:endParaRPr lang="tr-TR"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481328"/>
            <a:ext cx="7829576" cy="4525963"/>
          </a:xfrm>
        </p:spPr>
        <p:txBody>
          <a:bodyPr>
            <a:normAutofit/>
          </a:bodyPr>
          <a:lstStyle/>
          <a:p>
            <a:pPr algn="just">
              <a:lnSpc>
                <a:spcPct val="150000"/>
              </a:lnSpc>
            </a:pPr>
            <a:r>
              <a:rPr lang="tr-TR" sz="2000" dirty="0" smtClean="0">
                <a:latin typeface="Calibri" pitchFamily="34" charset="0"/>
              </a:rPr>
              <a:t>Toplumu insanlar oluşturur. Toplumsal yaşantıdan uzak bir insan düşünülemez. Toplumsallık insanın bir kalıtsal özelliğidir.</a:t>
            </a:r>
          </a:p>
          <a:p>
            <a:pPr algn="just">
              <a:lnSpc>
                <a:spcPct val="150000"/>
              </a:lnSpc>
            </a:pPr>
            <a:r>
              <a:rPr lang="tr-TR" sz="2000" dirty="0" smtClean="0">
                <a:latin typeface="Calibri" pitchFamily="34" charset="0"/>
              </a:rPr>
              <a:t>İnsan doğar doğmaz başka insanlara gereksinim duyar ve ölünceye kadar o insanlarla iç içe bir yaşam sürer.</a:t>
            </a:r>
          </a:p>
          <a:p>
            <a:pPr algn="just">
              <a:lnSpc>
                <a:spcPct val="150000"/>
              </a:lnSpc>
            </a:pPr>
            <a:r>
              <a:rPr lang="tr-TR" sz="2000" dirty="0" smtClean="0">
                <a:latin typeface="Calibri" pitchFamily="34" charset="0"/>
              </a:rPr>
              <a:t>Toplum içinde yaşayan bireyin toplumsallaştırılması önemlidir ve bu iş toplumun görevidir.</a:t>
            </a:r>
          </a:p>
          <a:p>
            <a:pPr algn="just">
              <a:lnSpc>
                <a:spcPct val="150000"/>
              </a:lnSpc>
            </a:pPr>
            <a:r>
              <a:rPr lang="tr-TR" sz="2000" dirty="0" smtClean="0">
                <a:latin typeface="Calibri" pitchFamily="34" charset="0"/>
              </a:rPr>
              <a:t>Her toplum bireylerini topluma kazandırma ihtiyacı duyar.</a:t>
            </a:r>
          </a:p>
          <a:p>
            <a:endParaRPr lang="tr-TR" sz="2000" dirty="0">
              <a:latin typeface="Calibri" pitchFamily="34" charset="0"/>
            </a:endParaRPr>
          </a:p>
        </p:txBody>
      </p:sp>
      <p:sp>
        <p:nvSpPr>
          <p:cNvPr id="3" name="2 Başlık"/>
          <p:cNvSpPr>
            <a:spLocks noGrp="1"/>
          </p:cNvSpPr>
          <p:nvPr>
            <p:ph type="title"/>
          </p:nvPr>
        </p:nvSpPr>
        <p:spPr>
          <a:xfrm>
            <a:off x="428596" y="571480"/>
            <a:ext cx="8229600" cy="654032"/>
          </a:xfrm>
        </p:spPr>
        <p:txBody>
          <a:bodyPr>
            <a:normAutofit/>
          </a:bodyPr>
          <a:lstStyle/>
          <a:p>
            <a:pPr algn="ctr"/>
            <a:r>
              <a:rPr lang="tr-TR" sz="2800" dirty="0" smtClean="0">
                <a:effectLst/>
                <a:latin typeface="Calibri" pitchFamily="34" charset="0"/>
              </a:rPr>
              <a:t>GİRİŞ</a:t>
            </a:r>
            <a:endParaRPr lang="tr-TR" sz="2800" dirty="0">
              <a:effectLst/>
              <a:latin typeface="Calibri"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Toplumdaki sosyal ilişkilerin bir düzen içinde yürütülmesi toplum yaşayışı bakımından önemlidir.</a:t>
            </a:r>
          </a:p>
          <a:p>
            <a:pPr algn="just"/>
            <a:r>
              <a:rPr lang="tr-TR" sz="2000" dirty="0" smtClean="0">
                <a:latin typeface="Calibri" pitchFamily="34" charset="0"/>
              </a:rPr>
              <a:t>Bu nedenle toplumsal yaşamda, toplumun bireyleri tarafından , birbirleri ile olan sosyal ilişkilerini düzenleyen pek çok kural konulmuştur.</a:t>
            </a:r>
          </a:p>
          <a:p>
            <a:pPr algn="just"/>
            <a:r>
              <a:rPr lang="tr-TR" sz="2000" dirty="0" smtClean="0">
                <a:latin typeface="Calibri" pitchFamily="34" charset="0"/>
              </a:rPr>
              <a:t>Bu kurallar bireyin özgürce yaşamasına olanak sağlarken, diğer yandan da onun özgürlüklerini kısıtlayabilir.</a:t>
            </a:r>
          </a:p>
          <a:p>
            <a:pPr algn="just"/>
            <a:r>
              <a:rPr lang="tr-TR" sz="2000" dirty="0" smtClean="0">
                <a:latin typeface="Calibri" pitchFamily="34" charset="0"/>
              </a:rPr>
              <a:t>Bu kuralların ortaya çıkardığı kısıtlamaların dengesi iyi ayarlandığında, toplumsal düzeni sağlayıcı bu kurallar bireyin yararınadır.</a:t>
            </a:r>
          </a:p>
          <a:p>
            <a:pPr algn="just"/>
            <a:endParaRPr lang="tr-TR" sz="2000" dirty="0">
              <a:latin typeface="Calibri" pitchFamily="34" charset="0"/>
            </a:endParaRPr>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buFont typeface="Wingdings" pitchFamily="2" charset="2"/>
              <a:buChar char="ü"/>
            </a:pPr>
            <a:r>
              <a:rPr lang="tr-TR" sz="2000" dirty="0" smtClean="0">
                <a:latin typeface="Calibri" pitchFamily="34" charset="0"/>
              </a:rPr>
              <a:t>Eğer insanları yargılarsanız, onları sevmeye zamanınız olmaz</a:t>
            </a:r>
          </a:p>
          <a:p>
            <a:pPr algn="just">
              <a:buFont typeface="Wingdings" pitchFamily="2" charset="2"/>
              <a:buChar char="ü"/>
            </a:pPr>
            <a:r>
              <a:rPr lang="tr-TR" sz="2000" dirty="0" smtClean="0">
                <a:latin typeface="Calibri" pitchFamily="34" charset="0"/>
              </a:rPr>
              <a:t>Herkesi sevmeyebilirsiniz fakat onlara sınırsız saygı gösterebilirsiniz.</a:t>
            </a:r>
          </a:p>
          <a:p>
            <a:pPr algn="just">
              <a:buFont typeface="Wingdings" pitchFamily="2" charset="2"/>
              <a:buChar char="ü"/>
            </a:pPr>
            <a:r>
              <a:rPr lang="tr-TR" sz="2000" dirty="0" smtClean="0">
                <a:latin typeface="Calibri" pitchFamily="34" charset="0"/>
              </a:rPr>
              <a:t>Öğrencilere ne kadar çok sorumluluk verilirse ve ne kadar çok süre diğer öğrencilerle birlikte çalışmalarına olanak tanınırsa, o kadar çok öğrenme ortaya çıkar.</a:t>
            </a:r>
          </a:p>
          <a:p>
            <a:pPr algn="just">
              <a:buFont typeface="Wingdings" pitchFamily="2" charset="2"/>
              <a:buChar char="ü"/>
            </a:pPr>
            <a:r>
              <a:rPr lang="tr-TR" sz="2000" dirty="0" smtClean="0">
                <a:latin typeface="Calibri" pitchFamily="34" charset="0"/>
              </a:rPr>
              <a:t>Gerçek öğretmen, öğrenmeyi öğretmekten başka bir şey öğretemez.</a:t>
            </a:r>
          </a:p>
          <a:p>
            <a:pPr algn="just">
              <a:buFont typeface="Wingdings" pitchFamily="2" charset="2"/>
              <a:buChar char="ü"/>
            </a:pPr>
            <a:r>
              <a:rPr lang="tr-TR" sz="2000" dirty="0" smtClean="0">
                <a:latin typeface="Calibri" pitchFamily="34" charset="0"/>
              </a:rPr>
              <a:t>Araştırmaya, incelemeye düşkün , ak saçlı bir öğretmen devamlı genç ve dinçtir..</a:t>
            </a:r>
          </a:p>
          <a:p>
            <a:pPr algn="just">
              <a:buFont typeface="Wingdings" pitchFamily="2" charset="2"/>
              <a:buChar char="ü"/>
            </a:pPr>
            <a:r>
              <a:rPr lang="tr-TR" sz="2000" dirty="0" smtClean="0">
                <a:latin typeface="Calibri" pitchFamily="34" charset="0"/>
              </a:rPr>
              <a:t>İnsan, öğrenmeyi bıraktığı gün yaşlanır.</a:t>
            </a:r>
            <a:endParaRPr lang="tr-TR" sz="2000" dirty="0">
              <a:latin typeface="Calibri" pitchFamily="34" charset="0"/>
            </a:endParaRPr>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marL="566928" indent="-457200" algn="just">
              <a:buFont typeface="+mj-lt"/>
              <a:buAutoNum type="arabicPeriod"/>
            </a:pPr>
            <a:r>
              <a:rPr lang="tr-TR" sz="2000" dirty="0" smtClean="0">
                <a:latin typeface="Calibri" pitchFamily="34" charset="0"/>
              </a:rPr>
              <a:t>Dünyanın her yerinde öğretmenler insan topluluğunun en özverili ve saygıdeğer üyeleridir.</a:t>
            </a:r>
          </a:p>
          <a:p>
            <a:pPr marL="566928" indent="-457200" algn="just">
              <a:buFont typeface="+mj-lt"/>
              <a:buAutoNum type="arabicPeriod"/>
            </a:pPr>
            <a:r>
              <a:rPr lang="tr-TR" sz="2000" dirty="0" smtClean="0">
                <a:latin typeface="Calibri" pitchFamily="34" charset="0"/>
              </a:rPr>
              <a:t>Ulusumuzu yetiştirmek gibi kutsal bir görevi üstlenen yüce Türk öğretmen topluluğudur.</a:t>
            </a:r>
          </a:p>
          <a:p>
            <a:pPr marL="566928" indent="-457200" algn="just">
              <a:buFont typeface="+mj-lt"/>
              <a:buAutoNum type="arabicPeriod"/>
            </a:pPr>
            <a:r>
              <a:rPr lang="tr-TR" sz="2000" dirty="0" smtClean="0">
                <a:latin typeface="Calibri" pitchFamily="34" charset="0"/>
              </a:rPr>
              <a:t>Gelecekteki kuruluşumuzun saygıdeğer öncüleri olan Türkiye öğretmenleridir.</a:t>
            </a:r>
          </a:p>
          <a:p>
            <a:pPr marL="566928" indent="-457200" algn="just">
              <a:buFont typeface="+mj-lt"/>
              <a:buAutoNum type="arabicPeriod"/>
            </a:pPr>
            <a:r>
              <a:rPr lang="tr-TR" sz="2000" dirty="0" smtClean="0">
                <a:latin typeface="Calibri" pitchFamily="34" charset="0"/>
              </a:rPr>
              <a:t>Hükümetin en verimli ve en önemli görevi milli eğitim işleridir.</a:t>
            </a:r>
          </a:p>
          <a:p>
            <a:pPr marL="566928" indent="-457200" algn="just">
              <a:buFont typeface="+mj-lt"/>
              <a:buAutoNum type="arabicPeriod"/>
            </a:pPr>
            <a:r>
              <a:rPr lang="tr-TR" sz="2000" dirty="0" smtClean="0">
                <a:latin typeface="Calibri" pitchFamily="34" charset="0"/>
              </a:rPr>
              <a:t>Cumhurbaşkanı olmasaydım, Milli Eğitim Bakanı olmak isterdim.</a:t>
            </a:r>
          </a:p>
          <a:p>
            <a:pPr marL="566928" indent="-457200" algn="just">
              <a:buFont typeface="+mj-lt"/>
              <a:buAutoNum type="arabicPeriod"/>
            </a:pPr>
            <a:r>
              <a:rPr lang="tr-TR" sz="2000" dirty="0" smtClean="0">
                <a:latin typeface="Calibri" pitchFamily="34" charset="0"/>
              </a:rPr>
              <a:t>Benim asıl kişiliğim öğretmenliğimdir. Ben milletimin öğretmeniyim.</a:t>
            </a:r>
          </a:p>
          <a:p>
            <a:pPr marL="566928" indent="-457200" algn="just">
              <a:buFont typeface="+mj-lt"/>
              <a:buAutoNum type="arabicPeriod"/>
            </a:pPr>
            <a:r>
              <a:rPr lang="tr-TR" sz="2000" dirty="0" smtClean="0">
                <a:latin typeface="Calibri" pitchFamily="34" charset="0"/>
              </a:rPr>
              <a:t>Eğitimdir ki bir ulusu özgür, şanlı ve yüksek bir toplum olarak yaşatır.</a:t>
            </a:r>
          </a:p>
          <a:p>
            <a:pPr marL="566928" indent="-457200" algn="just">
              <a:buNone/>
            </a:pPr>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800" dirty="0" smtClean="0"/>
              <a:t>Atatürk ve Öğretmenlik</a:t>
            </a:r>
            <a:endParaRPr lang="tr-TR" sz="2800" dirty="0"/>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buNone/>
            </a:pPr>
            <a:r>
              <a:rPr lang="tr-TR" sz="1400" dirty="0" smtClean="0">
                <a:solidFill>
                  <a:srgbClr val="00B0F0"/>
                </a:solidFill>
                <a:latin typeface="Calibri" pitchFamily="34" charset="0"/>
              </a:rPr>
              <a:t>8</a:t>
            </a:r>
            <a:r>
              <a:rPr lang="tr-TR" sz="2000" dirty="0" smtClean="0">
                <a:latin typeface="Calibri" pitchFamily="34" charset="0"/>
              </a:rPr>
              <a:t>.      Eğitim </a:t>
            </a:r>
            <a:r>
              <a:rPr lang="tr-TR" sz="2000" dirty="0" smtClean="0">
                <a:latin typeface="Calibri" pitchFamily="34" charset="0"/>
              </a:rPr>
              <a:t>o</a:t>
            </a:r>
            <a:r>
              <a:rPr lang="tr-TR" sz="2000" dirty="0" smtClean="0">
                <a:latin typeface="Calibri" pitchFamily="34" charset="0"/>
              </a:rPr>
              <a:t>kul demektir. Okul adını hep birlikte büyük bir saygı ile analım.</a:t>
            </a:r>
          </a:p>
          <a:p>
            <a:pPr algn="just">
              <a:buNone/>
            </a:pPr>
            <a:r>
              <a:rPr lang="tr-TR" sz="1400" dirty="0" smtClean="0">
                <a:solidFill>
                  <a:srgbClr val="00B0F0"/>
                </a:solidFill>
                <a:latin typeface="Calibri" pitchFamily="34" charset="0"/>
              </a:rPr>
              <a:t>9.        </a:t>
            </a:r>
            <a:r>
              <a:rPr lang="tr-TR" sz="2000" dirty="0" smtClean="0">
                <a:latin typeface="Calibri" pitchFamily="34" charset="0"/>
              </a:rPr>
              <a:t> Gerçek zaferi siz (öğretmenler) kazanıp sürdüreceksiniz.</a:t>
            </a:r>
          </a:p>
          <a:p>
            <a:pPr algn="just">
              <a:buNone/>
            </a:pPr>
            <a:r>
              <a:rPr lang="tr-TR" sz="1400" dirty="0" smtClean="0">
                <a:solidFill>
                  <a:srgbClr val="00B0F0"/>
                </a:solidFill>
                <a:latin typeface="Calibri" pitchFamily="34" charset="0"/>
              </a:rPr>
              <a:t>10.</a:t>
            </a:r>
            <a:r>
              <a:rPr lang="tr-TR" sz="2000" dirty="0" smtClean="0">
                <a:latin typeface="Calibri" pitchFamily="34" charset="0"/>
              </a:rPr>
              <a:t>     Bilim ordusunun değeri, siz öğretmenlerin değeriyle ölçülecektir.</a:t>
            </a:r>
          </a:p>
          <a:p>
            <a:pPr marL="566928" indent="-457200" algn="just">
              <a:buAutoNum type="arabicPeriod" startAt="11"/>
            </a:pPr>
            <a:r>
              <a:rPr lang="tr-TR" sz="2000" dirty="0" smtClean="0">
                <a:latin typeface="Calibri" pitchFamily="34" charset="0"/>
              </a:rPr>
              <a:t>Öğretmenler! Sizin başarınız Cumhuriyet’in başarısı olacaktır.</a:t>
            </a:r>
          </a:p>
          <a:p>
            <a:pPr marL="566928" indent="-457200" algn="just">
              <a:buAutoNum type="arabicPeriod" startAt="11"/>
            </a:pPr>
            <a:r>
              <a:rPr lang="tr-TR" sz="2000" dirty="0" smtClean="0">
                <a:latin typeface="Calibri" pitchFamily="34" charset="0"/>
              </a:rPr>
              <a:t>Öğretmenler! Yeni nesil sizin eseriniz olacaktır.</a:t>
            </a:r>
          </a:p>
          <a:p>
            <a:pPr marL="566928" indent="-457200" algn="just">
              <a:buAutoNum type="arabicPeriod" startAt="11"/>
            </a:pPr>
            <a:r>
              <a:rPr lang="tr-TR" sz="2000" dirty="0" smtClean="0">
                <a:latin typeface="Calibri" pitchFamily="34" charset="0"/>
              </a:rPr>
              <a:t>Öğretmenler! Cumhuriyet sizden fikri hür, vicdanı hür, irfanı hür nesiller ister.</a:t>
            </a:r>
          </a:p>
          <a:p>
            <a:pPr marL="566928" indent="-457200" algn="just">
              <a:buAutoNum type="arabicPeriod" startAt="11"/>
            </a:pPr>
            <a:r>
              <a:rPr lang="tr-TR" sz="2000" dirty="0" smtClean="0">
                <a:latin typeface="Calibri" pitchFamily="34" charset="0"/>
              </a:rPr>
              <a:t>Milletleri kurtaranlar, yalnız ve ancak öğretmenlerdir.</a:t>
            </a:r>
            <a:endParaRPr lang="tr-TR" sz="2000" dirty="0">
              <a:latin typeface="Calibri" pitchFamily="34" charset="0"/>
            </a:endParaRPr>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endParaRPr lang="tr-TR" dirty="0"/>
          </a:p>
        </p:txBody>
      </p:sp>
      <p:sp>
        <p:nvSpPr>
          <p:cNvPr id="3" name="2 Başlık"/>
          <p:cNvSpPr>
            <a:spLocks noGrp="1"/>
          </p:cNvSpPr>
          <p:nvPr>
            <p:ph type="title"/>
          </p:nvPr>
        </p:nvSpPr>
        <p:spPr/>
        <p:txBody>
          <a:bodyPr>
            <a:normAutofit/>
          </a:bodyPr>
          <a:lstStyle/>
          <a:p>
            <a:r>
              <a:rPr lang="tr-TR" sz="2800" dirty="0" smtClean="0"/>
              <a:t>Öğretmen Andı</a:t>
            </a:r>
            <a:endParaRPr lang="tr-TR" sz="2800" dirty="0"/>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endParaRPr lang="tr-TR"/>
          </a:p>
        </p:txBody>
      </p:sp>
      <p:sp>
        <p:nvSpPr>
          <p:cNvPr id="3" name="2 Başlık"/>
          <p:cNvSpPr>
            <a:spLocks noGrp="1"/>
          </p:cNvSpPr>
          <p:nvPr>
            <p:ph type="title"/>
          </p:nvPr>
        </p:nvSpPr>
        <p:spPr/>
        <p:txBody>
          <a:bodyPr>
            <a:normAutofit/>
          </a:bodyPr>
          <a:lstStyle/>
          <a:p>
            <a:r>
              <a:rPr lang="tr-TR" sz="2800" dirty="0" smtClean="0"/>
              <a:t>Öğretmenlerin Sorumlulukları</a:t>
            </a:r>
            <a:endParaRPr lang="tr-TR" sz="2800" dirty="0"/>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endParaRPr lang="tr-TR"/>
          </a:p>
        </p:txBody>
      </p:sp>
      <p:sp>
        <p:nvSpPr>
          <p:cNvPr id="3" name="2 Başlık"/>
          <p:cNvSpPr>
            <a:spLocks noGrp="1"/>
          </p:cNvSpPr>
          <p:nvPr>
            <p:ph type="title"/>
          </p:nvPr>
        </p:nvSpPr>
        <p:spPr/>
        <p:txBody>
          <a:bodyPr>
            <a:normAutofit/>
          </a:bodyPr>
          <a:lstStyle/>
          <a:p>
            <a:r>
              <a:rPr lang="tr-TR" sz="2800" dirty="0" smtClean="0"/>
              <a:t>Öğretmenlerin Hakları</a:t>
            </a:r>
            <a:endParaRPr lang="tr-TR" sz="2800" dirty="0"/>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endParaRPr lang="tr-TR" dirty="0"/>
          </a:p>
        </p:txBody>
      </p:sp>
      <p:sp>
        <p:nvSpPr>
          <p:cNvPr id="3" name="2 Başlık"/>
          <p:cNvSpPr>
            <a:spLocks noGrp="1"/>
          </p:cNvSpPr>
          <p:nvPr>
            <p:ph type="title"/>
          </p:nvPr>
        </p:nvSpPr>
        <p:spPr/>
        <p:txBody>
          <a:bodyPr>
            <a:normAutofit fontScale="90000"/>
          </a:bodyPr>
          <a:lstStyle/>
          <a:p>
            <a:r>
              <a:rPr lang="tr-TR" sz="2700" dirty="0" smtClean="0"/>
              <a:t>Eğitme- Öğretme Yeterlilikleri Kapsamında Belirlenen Ana ve Alt Yeterlilikler Aşağıda Verilmiştir.</a:t>
            </a:r>
            <a:endParaRPr lang="tr-TR" sz="27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Toplumda düzen sağlayıcı kurallar;</a:t>
            </a:r>
          </a:p>
          <a:p>
            <a:pPr algn="just"/>
            <a:r>
              <a:rPr lang="tr-TR" sz="2000" dirty="0" smtClean="0">
                <a:latin typeface="Calibri" pitchFamily="34" charset="0"/>
              </a:rPr>
              <a:t>Dini</a:t>
            </a:r>
          </a:p>
          <a:p>
            <a:pPr algn="just"/>
            <a:r>
              <a:rPr lang="tr-TR" sz="2000" dirty="0" smtClean="0">
                <a:latin typeface="Calibri" pitchFamily="34" charset="0"/>
              </a:rPr>
              <a:t>Ahlaki</a:t>
            </a:r>
          </a:p>
          <a:p>
            <a:pPr algn="just"/>
            <a:r>
              <a:rPr lang="tr-TR" sz="2000" dirty="0" smtClean="0">
                <a:latin typeface="Calibri" pitchFamily="34" charset="0"/>
              </a:rPr>
              <a:t>Hukuki kurallardır.</a:t>
            </a:r>
            <a:endParaRPr lang="tr-TR" sz="2000" dirty="0">
              <a:latin typeface="Calibri"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Hukuku din ve ahlak kurallarından ayırmak gerekir çünkü hukuk kurallarının yaptırım niteliği vardır.</a:t>
            </a:r>
          </a:p>
          <a:p>
            <a:pPr algn="just"/>
            <a:r>
              <a:rPr lang="tr-TR" sz="2000" dirty="0" smtClean="0">
                <a:latin typeface="Calibri" pitchFamily="34" charset="0"/>
              </a:rPr>
              <a:t>Bu yaptırımlar devletçe güçlendirilmiştir.</a:t>
            </a:r>
          </a:p>
          <a:p>
            <a:pPr algn="just"/>
            <a:r>
              <a:rPr lang="tr-TR" sz="2000" dirty="0" smtClean="0">
                <a:latin typeface="Calibri" pitchFamily="34" charset="0"/>
              </a:rPr>
              <a:t>Hukuku devlet yaratır.</a:t>
            </a:r>
          </a:p>
          <a:p>
            <a:pPr algn="just"/>
            <a:r>
              <a:rPr lang="tr-TR" sz="2000" dirty="0" smtClean="0">
                <a:latin typeface="Calibri" pitchFamily="34" charset="0"/>
              </a:rPr>
              <a:t>Devlet tarafından konulmuş bu kurallara pozitif hukuk denir.</a:t>
            </a:r>
          </a:p>
          <a:p>
            <a:pPr algn="just"/>
            <a:r>
              <a:rPr lang="tr-TR" sz="2000" dirty="0" smtClean="0">
                <a:latin typeface="Calibri" pitchFamily="34" charset="0"/>
              </a:rPr>
              <a:t>Toplumun üyelerinin birbirlerine ve içinde yaşadıkları topluma, aynı şekilde toplumunda üyelerine karşı haklarını, ödevlerini ve sorumluluklarını düzenler.</a:t>
            </a:r>
          </a:p>
          <a:p>
            <a:pPr algn="just"/>
            <a:r>
              <a:rPr lang="tr-TR" sz="2000" dirty="0" smtClean="0">
                <a:latin typeface="Calibri" pitchFamily="34" charset="0"/>
              </a:rPr>
              <a:t>Hukuk kuralları toplumsal yaşamın güvencesidir.</a:t>
            </a:r>
          </a:p>
          <a:p>
            <a:pPr algn="just"/>
            <a:endParaRPr lang="tr-TR" sz="2000" dirty="0">
              <a:latin typeface="Calibri"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28596" y="928670"/>
            <a:ext cx="8229600" cy="4857784"/>
          </a:xfrm>
        </p:spPr>
        <p:txBody>
          <a:bodyPr>
            <a:normAutofit/>
          </a:bodyPr>
          <a:lstStyle/>
          <a:p>
            <a:pPr algn="just"/>
            <a:r>
              <a:rPr lang="tr-TR" sz="2000" dirty="0" smtClean="0">
                <a:latin typeface="Calibri" pitchFamily="34" charset="0"/>
              </a:rPr>
              <a:t>Hukukun üstünlüğünün toplumun bireylerine davranış olarak kazandırılmasının sağlanması ve hukuka saygılı bireyler yetiştirilmesi </a:t>
            </a:r>
            <a:r>
              <a:rPr lang="tr-TR" sz="2000" dirty="0" smtClean="0">
                <a:solidFill>
                  <a:srgbClr val="FF0000"/>
                </a:solidFill>
                <a:latin typeface="Calibri" pitchFamily="34" charset="0"/>
              </a:rPr>
              <a:t>eğitimin görevidir.</a:t>
            </a:r>
          </a:p>
          <a:p>
            <a:pPr algn="just"/>
            <a:endParaRPr lang="tr-TR" sz="2000" dirty="0" smtClean="0">
              <a:solidFill>
                <a:srgbClr val="FF0000"/>
              </a:solidFill>
              <a:latin typeface="Calibri" pitchFamily="34" charset="0"/>
            </a:endParaRPr>
          </a:p>
          <a:p>
            <a:pPr algn="just"/>
            <a:r>
              <a:rPr lang="tr-TR" sz="2000" dirty="0" smtClean="0">
                <a:latin typeface="Calibri" pitchFamily="34" charset="0"/>
              </a:rPr>
              <a:t>Eğitim kurumunun yasal olarak düzenlenmesi ve toplumun bireylerinin eğitimden eşit olarak yararlanmasının sağlanması </a:t>
            </a:r>
            <a:r>
              <a:rPr lang="tr-TR" sz="2000" dirty="0" smtClean="0">
                <a:solidFill>
                  <a:srgbClr val="FF0000"/>
                </a:solidFill>
                <a:latin typeface="Calibri" pitchFamily="34" charset="0"/>
              </a:rPr>
              <a:t>hukukun görevidir</a:t>
            </a:r>
            <a:r>
              <a:rPr lang="tr-TR" sz="2000" dirty="0" smtClean="0">
                <a:latin typeface="Calibri" pitchFamily="34" charset="0"/>
              </a:rPr>
              <a:t>.</a:t>
            </a:r>
          </a:p>
          <a:p>
            <a:pPr algn="just"/>
            <a:endParaRPr lang="tr-TR" sz="2000" dirty="0" smtClean="0">
              <a:latin typeface="Calibri" pitchFamily="34" charset="0"/>
            </a:endParaRPr>
          </a:p>
          <a:p>
            <a:pPr algn="just"/>
            <a:r>
              <a:rPr lang="tr-TR" sz="2000" dirty="0" smtClean="0">
                <a:latin typeface="Calibri" pitchFamily="34" charset="0"/>
              </a:rPr>
              <a:t>Eğitim özgürlüğü bir hak olarak Anayasa’da yer almıştır.</a:t>
            </a:r>
          </a:p>
          <a:p>
            <a:pPr algn="just"/>
            <a:r>
              <a:rPr lang="tr-TR" sz="2000" dirty="0" smtClean="0">
                <a:latin typeface="Calibri" pitchFamily="34" charset="0"/>
              </a:rPr>
              <a:t>Özgürlükler başkalarının özgürlükleriyle sınırlıdır ve toplumun bütün bireylerine eşitlikle uygulanır.</a:t>
            </a:r>
          </a:p>
          <a:p>
            <a:pPr algn="just"/>
            <a:r>
              <a:rPr lang="tr-TR" sz="2000" dirty="0" smtClean="0">
                <a:latin typeface="Calibri" pitchFamily="34" charset="0"/>
              </a:rPr>
              <a:t>Eğitim ve öğretim devletin denetim ve gözetimi altında serbesttir.</a:t>
            </a:r>
          </a:p>
          <a:p>
            <a:pPr algn="just"/>
            <a:r>
              <a:rPr lang="tr-TR" sz="2000" dirty="0" smtClean="0">
                <a:latin typeface="Calibri" pitchFamily="34" charset="0"/>
              </a:rPr>
              <a:t>Demokratik bir toplum bütün bireylerinin adalet ve fırsat eşitliği ilkelerine göre hak ve özgürlüklerine saygı göstermek </a:t>
            </a:r>
            <a:r>
              <a:rPr lang="tr-TR" sz="2000" dirty="0" err="1" smtClean="0">
                <a:latin typeface="Calibri" pitchFamily="34" charset="0"/>
              </a:rPr>
              <a:t>zorudadır</a:t>
            </a:r>
            <a:r>
              <a:rPr lang="tr-TR" sz="2000" dirty="0" smtClean="0">
                <a:latin typeface="Calibri" pitchFamily="34" charset="0"/>
              </a:rPr>
              <a:t>. </a:t>
            </a:r>
          </a:p>
          <a:p>
            <a:pPr algn="just"/>
            <a:endParaRPr lang="tr-TR" sz="2000" dirty="0" smtClean="0">
              <a:latin typeface="Calibri" pitchFamily="34" charset="0"/>
            </a:endParaRPr>
          </a:p>
          <a:p>
            <a:pPr algn="just"/>
            <a:endParaRPr lang="tr-TR" sz="2000" dirty="0" smtClean="0">
              <a:latin typeface="Calibri" pitchFamily="34" charset="0"/>
            </a:endParaRPr>
          </a:p>
          <a:p>
            <a:pPr algn="just"/>
            <a:endParaRPr lang="tr-TR" sz="2000" dirty="0">
              <a:latin typeface="Calibri"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Toplumda üretim ilişkilerini düzenleyen bir kurumdur.</a:t>
            </a:r>
          </a:p>
          <a:p>
            <a:pPr algn="just"/>
            <a:r>
              <a:rPr lang="tr-TR" sz="2000" dirty="0" smtClean="0">
                <a:latin typeface="Calibri" pitchFamily="34" charset="0"/>
              </a:rPr>
              <a:t>İnsanların gereksinimlerinin karşılanması ekonomik kaynaklarla ilişkilidir.</a:t>
            </a:r>
          </a:p>
          <a:p>
            <a:pPr algn="just"/>
            <a:r>
              <a:rPr lang="tr-TR" sz="2000" dirty="0" smtClean="0">
                <a:latin typeface="Calibri" pitchFamily="34" charset="0"/>
              </a:rPr>
              <a:t>İnsanlar üretmedikleri zaman yaşamakta zorluk çekerler.</a:t>
            </a:r>
          </a:p>
          <a:p>
            <a:pPr algn="just"/>
            <a:r>
              <a:rPr lang="tr-TR" sz="2000" dirty="0" smtClean="0">
                <a:latin typeface="Calibri" pitchFamily="34" charset="0"/>
              </a:rPr>
              <a:t>Rahat yaşayabilmek için üretmek zorundadırlar.</a:t>
            </a:r>
          </a:p>
          <a:p>
            <a:pPr algn="just"/>
            <a:r>
              <a:rPr lang="tr-TR" sz="2000" dirty="0" smtClean="0">
                <a:latin typeface="Calibri" pitchFamily="34" charset="0"/>
              </a:rPr>
              <a:t>Ekonomi kurumu, yalnızca bireysel değil, aynı zamanda toplumsal çıkarları da belli bir düzene koyan bir kurumdur.</a:t>
            </a:r>
          </a:p>
          <a:p>
            <a:pPr algn="just"/>
            <a:r>
              <a:rPr lang="tr-TR" sz="2000" dirty="0" smtClean="0">
                <a:latin typeface="Calibri" pitchFamily="34" charset="0"/>
              </a:rPr>
              <a:t>İnsan, bireysel ve toplumsal düzeydeki ekonomik gelişmesini, öğrenme ve öğretme yeteneklerine borçludur.</a:t>
            </a:r>
            <a:endParaRPr lang="tr-TR" sz="2000" smtClean="0">
              <a:latin typeface="Calibri" pitchFamily="34" charset="0"/>
            </a:endParaRPr>
          </a:p>
          <a:p>
            <a:pPr algn="just"/>
            <a:endParaRPr lang="tr-TR" sz="2000" dirty="0" smtClean="0">
              <a:latin typeface="Calibri" pitchFamily="34" charset="0"/>
            </a:endParaRPr>
          </a:p>
          <a:p>
            <a:pPr algn="just"/>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800" dirty="0" smtClean="0"/>
              <a:t>EKONOMİ KURUMU VE EĞİTİM</a:t>
            </a:r>
            <a:endParaRPr lang="tr-TR" sz="2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00034" y="1142984"/>
            <a:ext cx="8229600" cy="4525963"/>
          </a:xfrm>
        </p:spPr>
        <p:txBody>
          <a:bodyPr>
            <a:normAutofit/>
          </a:bodyPr>
          <a:lstStyle/>
          <a:p>
            <a:pPr algn="just"/>
            <a:r>
              <a:rPr lang="tr-TR" sz="2000" dirty="0" smtClean="0">
                <a:latin typeface="Calibri" pitchFamily="34" charset="0"/>
              </a:rPr>
              <a:t>Okulun toplumsal yaşama girmesiyle birlikte, gerek bilimsel bilginin ve genel olarak toplumun ve ekonominin işleyişi ile ilgili bilgilerin, gerekse özel olarak her bir ekonomik role ilişkin bilgi ve becerilerin öğrenilmesi, okuldaki planlı bir öğrenme ve öğretme süreci ile gerçekleştirilmeye başlanmıştır.</a:t>
            </a:r>
          </a:p>
          <a:p>
            <a:pPr algn="just"/>
            <a:endParaRPr lang="tr-TR" sz="2000" dirty="0" smtClean="0">
              <a:latin typeface="Calibri" pitchFamily="34" charset="0"/>
            </a:endParaRPr>
          </a:p>
          <a:p>
            <a:pPr algn="just"/>
            <a:r>
              <a:rPr lang="tr-TR" sz="2000" dirty="0" smtClean="0">
                <a:latin typeface="Calibri" pitchFamily="34" charset="0"/>
              </a:rPr>
              <a:t>Ekonomiye gerekli nitelikli insan gücünü planlı bir şekilde yetiştirme, toplumsal kalkınma için teknoloji üretme, bireye tutumluluk alışkanlıkları kazandırma eğitimin görevidir.</a:t>
            </a:r>
          </a:p>
          <a:p>
            <a:pPr algn="just"/>
            <a:endParaRPr lang="tr-TR" sz="2000" dirty="0" smtClean="0">
              <a:latin typeface="Calibri" pitchFamily="34" charset="0"/>
            </a:endParaRPr>
          </a:p>
          <a:p>
            <a:pPr algn="just"/>
            <a:r>
              <a:rPr lang="tr-TR" sz="2000" dirty="0" smtClean="0">
                <a:latin typeface="Calibri" pitchFamily="34" charset="0"/>
              </a:rPr>
              <a:t>Toplumdaki ekonomik değişiklikler, ekonominin günün şartlarına göre eğitimden beklentileri eğitim üzerinde etkili olurlar.</a:t>
            </a:r>
          </a:p>
          <a:p>
            <a:pPr algn="just"/>
            <a:endParaRPr lang="tr-TR" sz="2000" dirty="0" smtClean="0">
              <a:latin typeface="Calibri"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Politikada temel alınması gereken ilke ve değerler:</a:t>
            </a:r>
          </a:p>
          <a:p>
            <a:pPr algn="just">
              <a:buFont typeface="Wingdings" pitchFamily="2" charset="2"/>
              <a:buChar char="ü"/>
            </a:pPr>
            <a:r>
              <a:rPr lang="tr-TR" sz="2000" dirty="0" smtClean="0">
                <a:latin typeface="Calibri" pitchFamily="34" charset="0"/>
              </a:rPr>
              <a:t>Demokratiklik</a:t>
            </a:r>
          </a:p>
          <a:p>
            <a:pPr algn="just">
              <a:buFont typeface="Wingdings" pitchFamily="2" charset="2"/>
              <a:buChar char="ü"/>
            </a:pPr>
            <a:r>
              <a:rPr lang="tr-TR" sz="2000" dirty="0" smtClean="0">
                <a:latin typeface="Calibri" pitchFamily="34" charset="0"/>
              </a:rPr>
              <a:t>Laiklik</a:t>
            </a:r>
          </a:p>
          <a:p>
            <a:pPr algn="just">
              <a:buFont typeface="Wingdings" pitchFamily="2" charset="2"/>
              <a:buChar char="ü"/>
            </a:pPr>
            <a:r>
              <a:rPr lang="tr-TR" sz="2000" dirty="0" smtClean="0">
                <a:latin typeface="Calibri" pitchFamily="34" charset="0"/>
              </a:rPr>
              <a:t>Saygı</a:t>
            </a:r>
          </a:p>
          <a:p>
            <a:pPr algn="just">
              <a:buFont typeface="Wingdings" pitchFamily="2" charset="2"/>
              <a:buChar char="ü"/>
            </a:pPr>
            <a:r>
              <a:rPr lang="tr-TR" sz="2000" dirty="0" smtClean="0">
                <a:latin typeface="Calibri" pitchFamily="34" charset="0"/>
              </a:rPr>
              <a:t>İnanç</a:t>
            </a:r>
          </a:p>
          <a:p>
            <a:pPr algn="just">
              <a:buFont typeface="Wingdings" pitchFamily="2" charset="2"/>
              <a:buChar char="ü"/>
            </a:pPr>
            <a:r>
              <a:rPr lang="tr-TR" sz="2000" dirty="0" smtClean="0">
                <a:latin typeface="Calibri" pitchFamily="34" charset="0"/>
              </a:rPr>
              <a:t>Akılcılık</a:t>
            </a:r>
          </a:p>
          <a:p>
            <a:pPr algn="just">
              <a:buFont typeface="Wingdings" pitchFamily="2" charset="2"/>
              <a:buChar char="ü"/>
            </a:pPr>
            <a:r>
              <a:rPr lang="tr-TR" sz="2000" dirty="0" smtClean="0">
                <a:latin typeface="Calibri" pitchFamily="34" charset="0"/>
              </a:rPr>
              <a:t>İnsan haklarına saygı</a:t>
            </a:r>
          </a:p>
          <a:p>
            <a:pPr algn="just">
              <a:buFont typeface="Wingdings" pitchFamily="2" charset="2"/>
              <a:buChar char="ü"/>
            </a:pPr>
            <a:r>
              <a:rPr lang="tr-TR" sz="2000" dirty="0" smtClean="0">
                <a:latin typeface="Calibri" pitchFamily="34" charset="0"/>
              </a:rPr>
              <a:t>Toplumculuk</a:t>
            </a:r>
          </a:p>
          <a:p>
            <a:pPr algn="just">
              <a:buFont typeface="Wingdings" pitchFamily="2" charset="2"/>
              <a:buChar char="ü"/>
            </a:pPr>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800" dirty="0" smtClean="0"/>
              <a:t>POLİTİKA KURUMU VE EĞİTİM</a:t>
            </a:r>
            <a:endParaRPr lang="tr-TR" sz="2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28596" y="1214422"/>
            <a:ext cx="8229600" cy="4525963"/>
          </a:xfrm>
        </p:spPr>
        <p:txBody>
          <a:bodyPr>
            <a:normAutofit/>
          </a:bodyPr>
          <a:lstStyle/>
          <a:p>
            <a:pPr algn="just"/>
            <a:r>
              <a:rPr lang="tr-TR" sz="2000" dirty="0" smtClean="0">
                <a:latin typeface="Calibri" pitchFamily="34" charset="0"/>
              </a:rPr>
              <a:t>Bir toplumun yönetim ilişkilerini ve yönetim süreçlerini belli kurallara bağlayan bir toplumsal kurumdur.</a:t>
            </a:r>
          </a:p>
          <a:p>
            <a:pPr algn="just"/>
            <a:r>
              <a:rPr lang="tr-TR" sz="2000" dirty="0" smtClean="0">
                <a:latin typeface="Calibri" pitchFamily="34" charset="0"/>
              </a:rPr>
              <a:t>Yönetim toplumsal bir olaydır.</a:t>
            </a:r>
          </a:p>
          <a:p>
            <a:pPr algn="just"/>
            <a:r>
              <a:rPr lang="tr-TR" sz="2000" dirty="0" smtClean="0">
                <a:latin typeface="Calibri" pitchFamily="34" charset="0"/>
              </a:rPr>
              <a:t>Yeryüzünde var olan her toplumun kendine özgü bir politikasının olduğu söylenebilir.</a:t>
            </a:r>
          </a:p>
          <a:p>
            <a:pPr algn="just"/>
            <a:r>
              <a:rPr lang="tr-TR" sz="2000" dirty="0" smtClean="0">
                <a:latin typeface="Calibri" pitchFamily="34" charset="0"/>
              </a:rPr>
              <a:t>Toplumsal politika o toplumdaki bireylerin hem birbirleri ile, hem de çevreleriyle giriştikleri üretim çabaları, ilişki ve çelişkilerinden ortaya çıkar.</a:t>
            </a:r>
          </a:p>
          <a:p>
            <a:pPr algn="just"/>
            <a:r>
              <a:rPr lang="tr-TR" sz="2000" dirty="0" smtClean="0">
                <a:latin typeface="Calibri" pitchFamily="34" charset="0"/>
              </a:rPr>
              <a:t>Toplum tarafından kurulan eğitim kurumu, toplumun bireylerine milli ideolojiyi, toplumsal değerleri, toplumun hedeflerini kazandırarak onları var olan anayasal düzene bağlı yurttaşlar olarak yetiştirirler.</a:t>
            </a:r>
          </a:p>
          <a:p>
            <a:pPr algn="just"/>
            <a:endParaRPr lang="tr-TR" sz="2000" dirty="0" smtClean="0">
              <a:latin typeface="Calibri" pitchFamily="34" charset="0"/>
            </a:endParaRPr>
          </a:p>
          <a:p>
            <a:pPr algn="just"/>
            <a:endParaRPr lang="tr-TR" sz="2000" dirty="0">
              <a:latin typeface="Calibri"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Bütün toplumlar yurttaşlarının toplum yararına uygun olarak vatanına</a:t>
            </a:r>
          </a:p>
          <a:p>
            <a:pPr algn="just"/>
            <a:r>
              <a:rPr lang="tr-TR" sz="2000" dirty="0" smtClean="0">
                <a:latin typeface="Calibri" pitchFamily="34" charset="0"/>
              </a:rPr>
              <a:t>Milletine,</a:t>
            </a:r>
          </a:p>
          <a:p>
            <a:pPr algn="just"/>
            <a:r>
              <a:rPr lang="tr-TR" sz="2000" dirty="0" smtClean="0">
                <a:latin typeface="Calibri" pitchFamily="34" charset="0"/>
              </a:rPr>
              <a:t>Toplumsal değerlerine,</a:t>
            </a:r>
          </a:p>
          <a:p>
            <a:pPr algn="just"/>
            <a:r>
              <a:rPr lang="tr-TR" sz="2000" dirty="0" smtClean="0">
                <a:latin typeface="Calibri" pitchFamily="34" charset="0"/>
              </a:rPr>
              <a:t>Anayasal ve siyasal düzenine bağlı davranışlar içerisinde olmalarını beklerler.</a:t>
            </a:r>
          </a:p>
          <a:p>
            <a:pPr algn="just"/>
            <a:r>
              <a:rPr lang="tr-TR" sz="2000" dirty="0" smtClean="0">
                <a:latin typeface="Calibri" pitchFamily="34" charset="0"/>
              </a:rPr>
              <a:t>Eğitim kurumları anayasa ve yasalarda belirtilen çerçevenin dışında bir eğitim şekli benimseyemezler.</a:t>
            </a:r>
          </a:p>
          <a:p>
            <a:pPr algn="just"/>
            <a:endParaRPr lang="tr-TR" sz="2000" dirty="0" smtClean="0">
              <a:latin typeface="Calibri"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Anayasamızın başlangıç maddesinde Türkiye Cumhuriyeti’nin toplumsal politikası aşağıdaki şekilde ifade edilmiştir.</a:t>
            </a:r>
          </a:p>
          <a:p>
            <a:pPr algn="just"/>
            <a:r>
              <a:rPr lang="tr-TR" sz="2000" dirty="0" smtClean="0">
                <a:latin typeface="Calibri" pitchFamily="34" charset="0"/>
              </a:rPr>
              <a:t>Toplumlarda devlet sisteminin kurulması ile birlikte politik kurumlar da oluşmaya başlamışlardır.</a:t>
            </a:r>
          </a:p>
          <a:p>
            <a:pPr algn="just"/>
            <a:r>
              <a:rPr lang="tr-TR" sz="2000" dirty="0" smtClean="0">
                <a:latin typeface="Calibri" pitchFamily="34" charset="0"/>
              </a:rPr>
              <a:t>Politik kurumlar devlet yönetimini üstlendikleri için eğitimle ilgili aldıkları kararlarla eğitimin gelişmesine önemli etkileri olan kurumlardır.</a:t>
            </a:r>
          </a:p>
          <a:p>
            <a:pPr algn="just"/>
            <a:r>
              <a:rPr lang="tr-TR" sz="2000" dirty="0" smtClean="0">
                <a:latin typeface="Calibri" pitchFamily="34" charset="0"/>
              </a:rPr>
              <a:t>Ancak eğitim kurumları da toplumun bireylerini lider, yönetici, </a:t>
            </a:r>
            <a:r>
              <a:rPr lang="tr-TR" sz="2000" dirty="0" err="1" smtClean="0">
                <a:latin typeface="Calibri" pitchFamily="34" charset="0"/>
              </a:rPr>
              <a:t>börokrat</a:t>
            </a:r>
            <a:r>
              <a:rPr lang="tr-TR" sz="2000" dirty="0" smtClean="0">
                <a:latin typeface="Calibri" pitchFamily="34" charset="0"/>
              </a:rPr>
              <a:t> vb. olarak yetiştirerek politika kurumuna katkı sağlarlar.</a:t>
            </a:r>
            <a:endParaRPr lang="tr-TR" sz="2000" dirty="0">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28596" y="1285860"/>
            <a:ext cx="7929618" cy="4525963"/>
          </a:xfrm>
        </p:spPr>
        <p:txBody>
          <a:bodyPr>
            <a:normAutofit/>
          </a:bodyPr>
          <a:lstStyle/>
          <a:p>
            <a:pPr algn="just">
              <a:lnSpc>
                <a:spcPct val="150000"/>
              </a:lnSpc>
            </a:pPr>
            <a:r>
              <a:rPr lang="tr-TR" sz="2000" dirty="0" smtClean="0">
                <a:latin typeface="Calibri" pitchFamily="34" charset="0"/>
              </a:rPr>
              <a:t>Toplumsallaşma; Toplumun örf, adet ve geleneklerini, kısaca kültürünü benimseyerek bireyin toplumla uyumlu hale gelmesi demektir.</a:t>
            </a:r>
          </a:p>
          <a:p>
            <a:pPr algn="just">
              <a:lnSpc>
                <a:spcPct val="150000"/>
              </a:lnSpc>
            </a:pPr>
            <a:r>
              <a:rPr lang="tr-TR" sz="2000" dirty="0" smtClean="0">
                <a:latin typeface="Calibri" pitchFamily="34" charset="0"/>
              </a:rPr>
              <a:t>Bu amaçla kendi öz eğitim sistemlerini kurar ve kullanırlar.</a:t>
            </a:r>
          </a:p>
          <a:p>
            <a:pPr algn="just">
              <a:lnSpc>
                <a:spcPct val="150000"/>
              </a:lnSpc>
            </a:pPr>
            <a:r>
              <a:rPr lang="tr-TR" sz="2000" dirty="0" smtClean="0">
                <a:latin typeface="Calibri" pitchFamily="34" charset="0"/>
              </a:rPr>
              <a:t>Toplumsallaşma </a:t>
            </a:r>
            <a:r>
              <a:rPr lang="tr-TR" sz="2000" dirty="0" err="1" smtClean="0">
                <a:latin typeface="Calibri" pitchFamily="34" charset="0"/>
              </a:rPr>
              <a:t>formal</a:t>
            </a:r>
            <a:r>
              <a:rPr lang="tr-TR" sz="2000" dirty="0" smtClean="0">
                <a:latin typeface="Calibri" pitchFamily="34" charset="0"/>
              </a:rPr>
              <a:t> ve </a:t>
            </a:r>
            <a:r>
              <a:rPr lang="tr-TR" sz="2000" dirty="0" err="1" smtClean="0">
                <a:latin typeface="Calibri" pitchFamily="34" charset="0"/>
              </a:rPr>
              <a:t>informal</a:t>
            </a:r>
            <a:r>
              <a:rPr lang="tr-TR" sz="2000" dirty="0" smtClean="0">
                <a:latin typeface="Calibri" pitchFamily="34" charset="0"/>
              </a:rPr>
              <a:t> eğitim yoluyla gerçekleşir.</a:t>
            </a:r>
          </a:p>
          <a:p>
            <a:pPr algn="just">
              <a:lnSpc>
                <a:spcPct val="150000"/>
              </a:lnSpc>
            </a:pPr>
            <a:r>
              <a:rPr lang="tr-TR" sz="2000" dirty="0" smtClean="0">
                <a:latin typeface="Calibri" pitchFamily="34" charset="0"/>
              </a:rPr>
              <a:t>Eğitim ile toplum iç içedir birbirlerinden etkilenirler.</a:t>
            </a:r>
          </a:p>
          <a:p>
            <a:pPr algn="just">
              <a:lnSpc>
                <a:spcPct val="150000"/>
              </a:lnSpc>
            </a:pPr>
            <a:r>
              <a:rPr lang="tr-TR" sz="2000" dirty="0" smtClean="0">
                <a:latin typeface="Calibri" pitchFamily="34" charset="0"/>
              </a:rPr>
              <a:t>Eğitimin toplumsal temellerini tanımak, eğitim ve öğretimin bu temellere uygun olarak işlemesini sağlamak yine bir toplumsal kurum olan eğitimin ve eğitimcilerin görevidir.</a:t>
            </a:r>
            <a:endParaRPr lang="tr-TR" sz="2000" dirty="0">
              <a:latin typeface="Calibri"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Toplumu bir arada tutan önemli </a:t>
            </a:r>
            <a:r>
              <a:rPr lang="tr-TR" sz="2000" smtClean="0">
                <a:latin typeface="Calibri" pitchFamily="34" charset="0"/>
              </a:rPr>
              <a:t>bir kurumdur.</a:t>
            </a:r>
          </a:p>
          <a:p>
            <a:pPr algn="just"/>
            <a:r>
              <a:rPr lang="tr-TR" sz="2000" dirty="0" smtClean="0">
                <a:latin typeface="Calibri" pitchFamily="34" charset="0"/>
              </a:rPr>
              <a:t>Toplumsallaşmanın bireylerin birbirleri ile olan ilişkileriyle oluştuğu düşünüldüğünde, dinsel etmenlerin güçlü olduğu toplumlarda ilişkilerin din tarafından düzenlenip yönetildiği söyleyebiliriz.</a:t>
            </a:r>
          </a:p>
          <a:p>
            <a:pPr algn="just"/>
            <a:r>
              <a:rPr lang="tr-TR" sz="2000" dirty="0" smtClean="0">
                <a:latin typeface="Calibri" pitchFamily="34" charset="0"/>
              </a:rPr>
              <a:t>Toplumlarda din çağlar boyunca daima önemli bir eğitim öğretim konusu oluşturmuştur.</a:t>
            </a:r>
          </a:p>
          <a:p>
            <a:pPr algn="just"/>
            <a:r>
              <a:rPr lang="tr-TR" sz="2000" dirty="0" smtClean="0">
                <a:latin typeface="Calibri" pitchFamily="34" charset="0"/>
              </a:rPr>
              <a:t>Dinin toplumda birlik ve beraberliği sağlayacak ve toplumsal yaşayışa katkıda bulunacak şekilde doğru ve sağlıklı olarak yayılıp kökleşmesi ancak eğitim ve öğretim ile sağlanabilir.</a:t>
            </a:r>
          </a:p>
          <a:p>
            <a:pPr algn="just"/>
            <a:r>
              <a:rPr lang="tr-TR" sz="2000" dirty="0" smtClean="0">
                <a:latin typeface="Calibri" pitchFamily="34" charset="0"/>
              </a:rPr>
              <a:t>Bu anlamda hızla gelişen değişen topluma ayak uyduracak programların geliştirilip bunları öğretecek öğretmenlerin yetiştirilmesi gerekmektedir.</a:t>
            </a:r>
          </a:p>
          <a:p>
            <a:pPr algn="just"/>
            <a:endParaRPr lang="tr-TR" sz="2000" dirty="0">
              <a:latin typeface="Calibri" pitchFamily="34" charset="0"/>
            </a:endParaRPr>
          </a:p>
        </p:txBody>
      </p:sp>
      <p:sp>
        <p:nvSpPr>
          <p:cNvPr id="3" name="2 Başlık"/>
          <p:cNvSpPr>
            <a:spLocks noGrp="1"/>
          </p:cNvSpPr>
          <p:nvPr>
            <p:ph type="title"/>
          </p:nvPr>
        </p:nvSpPr>
        <p:spPr>
          <a:xfrm>
            <a:off x="500034" y="285728"/>
            <a:ext cx="8229600" cy="1143000"/>
          </a:xfrm>
        </p:spPr>
        <p:txBody>
          <a:bodyPr>
            <a:normAutofit/>
          </a:bodyPr>
          <a:lstStyle/>
          <a:p>
            <a:r>
              <a:rPr lang="tr-TR" sz="2800" dirty="0" smtClean="0"/>
              <a:t>DİN KURUMU VE EĞİTİM</a:t>
            </a:r>
            <a:endParaRPr lang="tr-TR" sz="2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Kültürü oluşturan temel birtakım </a:t>
            </a:r>
            <a:r>
              <a:rPr lang="tr-TR" sz="2000" dirty="0" err="1" smtClean="0">
                <a:latin typeface="Calibri" pitchFamily="34" charset="0"/>
              </a:rPr>
              <a:t>ögeler</a:t>
            </a:r>
            <a:r>
              <a:rPr lang="tr-TR" sz="2000" dirty="0" smtClean="0">
                <a:latin typeface="Calibri" pitchFamily="34" charset="0"/>
              </a:rPr>
              <a:t>:</a:t>
            </a:r>
          </a:p>
          <a:p>
            <a:pPr algn="just"/>
            <a:r>
              <a:rPr lang="tr-TR" sz="2000" b="1" dirty="0" smtClean="0">
                <a:latin typeface="Calibri" pitchFamily="34" charset="0"/>
              </a:rPr>
              <a:t>Değerler:</a:t>
            </a:r>
            <a:r>
              <a:rPr lang="tr-TR" sz="2000" dirty="0" smtClean="0">
                <a:latin typeface="Calibri" pitchFamily="34" charset="0"/>
              </a:rPr>
              <a:t> neyin doğru neyin yanlış olduğunu gösteren standartlardır.</a:t>
            </a:r>
          </a:p>
          <a:p>
            <a:pPr algn="just"/>
            <a:r>
              <a:rPr lang="tr-TR" sz="2000" b="1" dirty="0" smtClean="0">
                <a:latin typeface="Calibri" pitchFamily="34" charset="0"/>
              </a:rPr>
              <a:t>Semboller: </a:t>
            </a:r>
            <a:r>
              <a:rPr lang="tr-TR" sz="2000" dirty="0" smtClean="0">
                <a:latin typeface="Calibri" pitchFamily="34" charset="0"/>
              </a:rPr>
              <a:t>ülkelerin bayrakları ve dilleri gibi…</a:t>
            </a:r>
          </a:p>
          <a:p>
            <a:pPr algn="just"/>
            <a:r>
              <a:rPr lang="tr-TR" sz="2000" b="1" dirty="0" smtClean="0">
                <a:latin typeface="Calibri" pitchFamily="34" charset="0"/>
              </a:rPr>
              <a:t>İnançlar:</a:t>
            </a:r>
            <a:r>
              <a:rPr lang="tr-TR" sz="2000" dirty="0" smtClean="0">
                <a:latin typeface="Calibri" pitchFamily="34" charset="0"/>
              </a:rPr>
              <a:t> paylaşılan fikirlerdir.</a:t>
            </a:r>
          </a:p>
          <a:p>
            <a:pPr algn="just"/>
            <a:r>
              <a:rPr lang="tr-TR" sz="2000" b="1" dirty="0" smtClean="0">
                <a:latin typeface="Calibri" pitchFamily="34" charset="0"/>
              </a:rPr>
              <a:t>Dil: </a:t>
            </a:r>
            <a:r>
              <a:rPr lang="tr-TR" sz="2000" dirty="0" smtClean="0">
                <a:latin typeface="Calibri" pitchFamily="34" charset="0"/>
              </a:rPr>
              <a:t>kültürün en önemli halkasıdır. Kullanılış tarzı kültürü etkiler. Kültürün oluşmasında ve aktarılmasında çok önemli bir yeri vardır.</a:t>
            </a:r>
          </a:p>
          <a:p>
            <a:pPr algn="just"/>
            <a:r>
              <a:rPr lang="tr-TR" sz="2000" b="1" dirty="0" smtClean="0">
                <a:latin typeface="Calibri" pitchFamily="34" charset="0"/>
              </a:rPr>
              <a:t>Normlar: </a:t>
            </a:r>
            <a:r>
              <a:rPr lang="tr-TR" sz="2000" dirty="0" smtClean="0">
                <a:latin typeface="Calibri" pitchFamily="34" charset="0"/>
              </a:rPr>
              <a:t>örf, adet, tabu, yaptırımlar gibi…</a:t>
            </a:r>
            <a:endParaRPr lang="tr-TR" sz="2000" b="1" dirty="0" smtClean="0">
              <a:latin typeface="Calibri" pitchFamily="34" charset="0"/>
            </a:endParaRPr>
          </a:p>
          <a:p>
            <a:pPr algn="just"/>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800" dirty="0" smtClean="0">
                <a:effectLst/>
                <a:latin typeface="Calibri" pitchFamily="34" charset="0"/>
              </a:rPr>
              <a:t>Toplumsal Temel olarak Kültür ve Eğitim</a:t>
            </a:r>
            <a:endParaRPr lang="tr-TR" sz="2800" dirty="0">
              <a:effectLst/>
              <a:latin typeface="Calibri"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28596" y="1000108"/>
            <a:ext cx="8229600" cy="4525963"/>
          </a:xfrm>
        </p:spPr>
        <p:txBody>
          <a:bodyPr/>
          <a:lstStyle/>
          <a:p>
            <a:pPr algn="ctr">
              <a:lnSpc>
                <a:spcPct val="250000"/>
              </a:lnSpc>
              <a:buNone/>
            </a:pPr>
            <a:r>
              <a:rPr lang="tr-TR" b="1" dirty="0" smtClean="0"/>
              <a:t>EĞİTİMİN EKONOMİK TEMELLERİ</a:t>
            </a:r>
          </a:p>
          <a:p>
            <a:pPr algn="ctr">
              <a:lnSpc>
                <a:spcPct val="250000"/>
              </a:lnSpc>
              <a:buNone/>
            </a:pPr>
            <a:r>
              <a:rPr lang="tr-TR" b="1" dirty="0" smtClean="0"/>
              <a:t>6. BÖLÜM </a:t>
            </a:r>
          </a:p>
          <a:p>
            <a:pPr algn="ctr">
              <a:lnSpc>
                <a:spcPct val="250000"/>
              </a:lnSpc>
              <a:buNone/>
            </a:pPr>
            <a:r>
              <a:rPr lang="tr-TR" b="1" dirty="0" smtClean="0"/>
              <a:t>Tülay KAYA </a:t>
            </a:r>
          </a:p>
          <a:p>
            <a:pPr algn="ctr">
              <a:lnSpc>
                <a:spcPct val="250000"/>
              </a:lnSpc>
              <a:buNone/>
            </a:pPr>
            <a:r>
              <a:rPr lang="tr-TR" b="1" dirty="0" smtClean="0"/>
              <a:t>EDS-101</a:t>
            </a:r>
            <a:endParaRPr lang="tr-TR" b="1"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481328"/>
            <a:ext cx="7615262" cy="4525963"/>
          </a:xfrm>
        </p:spPr>
        <p:txBody>
          <a:bodyPr>
            <a:normAutofit/>
          </a:bodyPr>
          <a:lstStyle/>
          <a:p>
            <a:pPr algn="just"/>
            <a:r>
              <a:rPr lang="tr-TR" sz="2000" dirty="0" smtClean="0">
                <a:latin typeface="Calibri" pitchFamily="34" charset="0"/>
              </a:rPr>
              <a:t>Ekonominin görevi sadece iktisadi olayları incelemek onu tahlil ve tasvir etmek değildir. Ekonomi bilimi aynı zamanda;</a:t>
            </a:r>
          </a:p>
          <a:p>
            <a:pPr algn="just"/>
            <a:r>
              <a:rPr lang="tr-TR" sz="2000" dirty="0" smtClean="0">
                <a:latin typeface="Calibri" pitchFamily="34" charset="0"/>
              </a:rPr>
              <a:t>Ekonomik işleri kontrol etmek,</a:t>
            </a:r>
          </a:p>
          <a:p>
            <a:pPr algn="just"/>
            <a:r>
              <a:rPr lang="tr-TR" sz="2000" dirty="0" smtClean="0">
                <a:latin typeface="Calibri" pitchFamily="34" charset="0"/>
              </a:rPr>
              <a:t>Onu yöneltmek,</a:t>
            </a:r>
          </a:p>
          <a:p>
            <a:pPr algn="just"/>
            <a:r>
              <a:rPr lang="tr-TR" sz="2000" dirty="0" smtClean="0">
                <a:latin typeface="Calibri" pitchFamily="34" charset="0"/>
              </a:rPr>
              <a:t>Toplumun maddi şartlarını iyileştirmek ve refahlarını arttırmak, işlevlerini de yerine getirir.</a:t>
            </a:r>
          </a:p>
          <a:p>
            <a:pPr algn="just"/>
            <a:r>
              <a:rPr lang="tr-TR" sz="2000" dirty="0" smtClean="0">
                <a:latin typeface="Calibri" pitchFamily="34" charset="0"/>
              </a:rPr>
              <a:t>Bu işlevlerini yerine getirmek için çaba sarf eder, rehber olur ve emreder. Bu yüzden de  ekonomi uygulamalı bir bilimdir.</a:t>
            </a:r>
          </a:p>
          <a:p>
            <a:pPr algn="just"/>
            <a:r>
              <a:rPr lang="tr-TR" sz="2000" dirty="0" smtClean="0">
                <a:latin typeface="Calibri" pitchFamily="34" charset="0"/>
              </a:rPr>
              <a:t>Eğitim bir üretim malıdır.</a:t>
            </a:r>
            <a:endParaRPr lang="tr-TR" sz="2000" dirty="0">
              <a:latin typeface="Calibri"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Eğitimin her kademesinin ve türünün kendisine has özel işlevlerinin yanında birtakım genel işlevleri de vardır. Bunlar;</a:t>
            </a:r>
          </a:p>
          <a:p>
            <a:pPr algn="just"/>
            <a:r>
              <a:rPr lang="tr-TR" sz="2000" b="1" dirty="0" smtClean="0">
                <a:latin typeface="Calibri" pitchFamily="34" charset="0"/>
              </a:rPr>
              <a:t>Eğitimin açık işlevleri</a:t>
            </a:r>
          </a:p>
          <a:p>
            <a:pPr algn="just">
              <a:buFont typeface="Wingdings" pitchFamily="2" charset="2"/>
              <a:buChar char="ü"/>
            </a:pPr>
            <a:r>
              <a:rPr lang="tr-TR" sz="2000" dirty="0" smtClean="0">
                <a:latin typeface="Calibri" pitchFamily="34" charset="0"/>
              </a:rPr>
              <a:t>Kültürel işlevler</a:t>
            </a:r>
          </a:p>
          <a:p>
            <a:pPr algn="just">
              <a:buFont typeface="Wingdings" pitchFamily="2" charset="2"/>
              <a:buChar char="ü"/>
            </a:pPr>
            <a:r>
              <a:rPr lang="tr-TR" sz="2000" dirty="0" smtClean="0">
                <a:latin typeface="Calibri" pitchFamily="34" charset="0"/>
              </a:rPr>
              <a:t>Toplumsal işlevler</a:t>
            </a:r>
          </a:p>
          <a:p>
            <a:pPr algn="just">
              <a:buFont typeface="Wingdings" pitchFamily="2" charset="2"/>
              <a:buChar char="ü"/>
            </a:pPr>
            <a:r>
              <a:rPr lang="tr-TR" sz="2000" dirty="0" smtClean="0">
                <a:latin typeface="Calibri" pitchFamily="34" charset="0"/>
              </a:rPr>
              <a:t>Ekonomik işlevler</a:t>
            </a:r>
          </a:p>
          <a:p>
            <a:pPr algn="just">
              <a:buFont typeface="Wingdings" pitchFamily="2" charset="2"/>
              <a:buChar char="Ø"/>
            </a:pPr>
            <a:r>
              <a:rPr lang="tr-TR" sz="2000" b="1" dirty="0" smtClean="0">
                <a:latin typeface="Calibri" pitchFamily="34" charset="0"/>
              </a:rPr>
              <a:t>Eğitimin kapalı işlevleri</a:t>
            </a:r>
          </a:p>
          <a:p>
            <a:pPr algn="just">
              <a:buFont typeface="Wingdings" pitchFamily="2" charset="2"/>
              <a:buChar char="ü"/>
            </a:pPr>
            <a:r>
              <a:rPr lang="tr-TR" sz="2000" dirty="0" smtClean="0">
                <a:latin typeface="Calibri" pitchFamily="34" charset="0"/>
              </a:rPr>
              <a:t>Eş seçme işlevi</a:t>
            </a:r>
          </a:p>
          <a:p>
            <a:pPr algn="just">
              <a:buFont typeface="Wingdings" pitchFamily="2" charset="2"/>
              <a:buChar char="ü"/>
            </a:pPr>
            <a:r>
              <a:rPr lang="tr-TR" sz="2000" dirty="0" smtClean="0">
                <a:latin typeface="Calibri" pitchFamily="34" charset="0"/>
              </a:rPr>
              <a:t>Tanıdık sağlama ve statü kazanma işlevi</a:t>
            </a:r>
          </a:p>
          <a:p>
            <a:pPr algn="just">
              <a:buFont typeface="Wingdings" pitchFamily="2" charset="2"/>
              <a:buChar char="ü"/>
            </a:pPr>
            <a:r>
              <a:rPr lang="tr-TR" sz="2000" dirty="0" smtClean="0">
                <a:latin typeface="Calibri" pitchFamily="34" charset="0"/>
              </a:rPr>
              <a:t>İşsizliği ve çocuğun ekonomik sömürülmesini önleme işlevidir.</a:t>
            </a:r>
            <a:endParaRPr lang="tr-TR" sz="2000" dirty="0">
              <a:latin typeface="Calibri"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00034" y="428604"/>
            <a:ext cx="8229600" cy="4929222"/>
          </a:xfrm>
        </p:spPr>
        <p:txBody>
          <a:bodyPr>
            <a:normAutofit/>
          </a:bodyPr>
          <a:lstStyle/>
          <a:p>
            <a:pPr algn="just"/>
            <a:r>
              <a:rPr lang="tr-TR" sz="2000" dirty="0" smtClean="0">
                <a:latin typeface="Calibri" pitchFamily="34" charset="0"/>
              </a:rPr>
              <a:t>   Eğitim ve ekonomi arasındaki ilişki birkaç maddeyle şu şekilde açıklanabilir;</a:t>
            </a:r>
          </a:p>
          <a:p>
            <a:pPr algn="just">
              <a:buNone/>
            </a:pPr>
            <a:endParaRPr lang="tr-TR" sz="2000" dirty="0" smtClean="0">
              <a:latin typeface="Calibri" pitchFamily="34" charset="0"/>
            </a:endParaRPr>
          </a:p>
          <a:p>
            <a:pPr marL="566928" indent="-457200" algn="just">
              <a:buFont typeface="+mj-lt"/>
              <a:buAutoNum type="alphaLcParenR"/>
            </a:pPr>
            <a:r>
              <a:rPr lang="tr-TR" sz="2000" dirty="0" smtClean="0">
                <a:latin typeface="Calibri" pitchFamily="34" charset="0"/>
              </a:rPr>
              <a:t>Eğitim ekonominin ihtiyaç duyduğu insan gücünü yetiştirir.</a:t>
            </a:r>
          </a:p>
          <a:p>
            <a:pPr marL="566928" indent="-457200" algn="just">
              <a:buFont typeface="+mj-lt"/>
              <a:buAutoNum type="alphaLcParenR"/>
            </a:pPr>
            <a:r>
              <a:rPr lang="tr-TR" sz="2000" dirty="0" smtClean="0">
                <a:latin typeface="Calibri" pitchFamily="34" charset="0"/>
              </a:rPr>
              <a:t>Eğitim hizmetlerinin yürütülmesinin ve hizmetten yararlanmanın belli bir maliyeti vardır ( eğitim maliyeti).</a:t>
            </a:r>
          </a:p>
          <a:p>
            <a:pPr marL="566928" indent="-457200" algn="just">
              <a:buFont typeface="+mj-lt"/>
              <a:buAutoNum type="alphaLcParenR"/>
            </a:pPr>
            <a:endParaRPr lang="tr-TR" sz="2000" dirty="0" smtClean="0">
              <a:latin typeface="Calibri" pitchFamily="34" charset="0"/>
            </a:endParaRPr>
          </a:p>
          <a:p>
            <a:pPr marL="566928" indent="-457200" algn="just">
              <a:buFont typeface="+mj-lt"/>
              <a:buAutoNum type="alphaLcParenR"/>
            </a:pPr>
            <a:r>
              <a:rPr lang="tr-TR" sz="2000" dirty="0" smtClean="0">
                <a:latin typeface="Calibri" pitchFamily="34" charset="0"/>
              </a:rPr>
              <a:t>Eğitime yapılan harcamalar,</a:t>
            </a:r>
          </a:p>
          <a:p>
            <a:pPr marL="566928" indent="-457200" algn="just">
              <a:buFont typeface="Wingdings" pitchFamily="2" charset="2"/>
              <a:buChar char="ü"/>
            </a:pPr>
            <a:r>
              <a:rPr lang="tr-TR" sz="2000" dirty="0" smtClean="0">
                <a:latin typeface="Calibri" pitchFamily="34" charset="0"/>
              </a:rPr>
              <a:t>Kısa dönemde tüketim özelliği taşır,</a:t>
            </a:r>
          </a:p>
          <a:p>
            <a:pPr marL="566928" indent="-457200" algn="just">
              <a:buFont typeface="Wingdings" pitchFamily="2" charset="2"/>
              <a:buChar char="ü"/>
            </a:pPr>
            <a:r>
              <a:rPr lang="tr-TR" sz="2000" dirty="0" smtClean="0">
                <a:latin typeface="Calibri" pitchFamily="34" charset="0"/>
              </a:rPr>
              <a:t>Uzun dönemde yatırım özelliği taşır,</a:t>
            </a:r>
          </a:p>
          <a:p>
            <a:pPr marL="566928" indent="-457200" algn="just">
              <a:buFont typeface="Wingdings" pitchFamily="2" charset="2"/>
              <a:buChar char="ü"/>
            </a:pPr>
            <a:endParaRPr lang="tr-TR" sz="2000" dirty="0" smtClean="0">
              <a:latin typeface="Calibri" pitchFamily="34" charset="0"/>
            </a:endParaRPr>
          </a:p>
          <a:p>
            <a:pPr marL="566928" indent="-457200" algn="just">
              <a:buAutoNum type="alphaLcParenR" startAt="4"/>
            </a:pPr>
            <a:r>
              <a:rPr lang="tr-TR" sz="2000" dirty="0" smtClean="0">
                <a:latin typeface="Calibri" pitchFamily="34" charset="0"/>
              </a:rPr>
              <a:t>Eğitimin gelir yaratma etkisi vardır,</a:t>
            </a:r>
          </a:p>
          <a:p>
            <a:pPr marL="566928" indent="-457200" algn="just">
              <a:buFont typeface="Wingdings" pitchFamily="2" charset="2"/>
              <a:buChar char="ü"/>
            </a:pPr>
            <a:r>
              <a:rPr lang="tr-TR" sz="2000" dirty="0" smtClean="0">
                <a:latin typeface="Calibri" pitchFamily="34" charset="0"/>
              </a:rPr>
              <a:t>Bireysel düzeyde,</a:t>
            </a:r>
          </a:p>
          <a:p>
            <a:pPr marL="566928" indent="-457200" algn="just">
              <a:buFont typeface="Wingdings" pitchFamily="2" charset="2"/>
              <a:buChar char="ü"/>
            </a:pPr>
            <a:r>
              <a:rPr lang="tr-TR" sz="2000" dirty="0" smtClean="0">
                <a:latin typeface="Calibri" pitchFamily="34" charset="0"/>
              </a:rPr>
              <a:t>Toplumsal düzeyde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buNone/>
            </a:pPr>
            <a:r>
              <a:rPr lang="tr-TR" sz="2000" dirty="0" smtClean="0">
                <a:solidFill>
                  <a:srgbClr val="00B0F0"/>
                </a:solidFill>
                <a:latin typeface="Calibri" pitchFamily="34" charset="0"/>
              </a:rPr>
              <a:t>e)     </a:t>
            </a:r>
            <a:r>
              <a:rPr lang="tr-TR" sz="2000" dirty="0" smtClean="0">
                <a:latin typeface="Calibri" pitchFamily="34" charset="0"/>
              </a:rPr>
              <a:t>Eğitim arzının ekonomiyle ilişkisi mevcuttur,</a:t>
            </a:r>
          </a:p>
          <a:p>
            <a:pPr marL="566928" indent="-457200" algn="just">
              <a:buAutoNum type="alphaLcParenR" startAt="6"/>
            </a:pPr>
            <a:r>
              <a:rPr lang="tr-TR" sz="2000" dirty="0" smtClean="0">
                <a:latin typeface="Calibri" pitchFamily="34" charset="0"/>
              </a:rPr>
              <a:t>Eğitim talebinin ekonomiyle ilişkisi vardır,</a:t>
            </a:r>
          </a:p>
          <a:p>
            <a:pPr marL="566928" indent="-457200" algn="just">
              <a:buAutoNum type="alphaLcParenR" startAt="6"/>
            </a:pPr>
            <a:r>
              <a:rPr lang="tr-TR" sz="2000" dirty="0" smtClean="0">
                <a:latin typeface="Calibri" pitchFamily="34" charset="0"/>
              </a:rPr>
              <a:t>Eğitim- verimlilik arasında ilişki vardır,</a:t>
            </a:r>
          </a:p>
          <a:p>
            <a:pPr marL="566928" indent="-457200" algn="just">
              <a:buAutoNum type="alphaLcParenR" startAt="6"/>
            </a:pPr>
            <a:r>
              <a:rPr lang="tr-TR" sz="2000" dirty="0" smtClean="0">
                <a:latin typeface="Calibri" pitchFamily="34" charset="0"/>
              </a:rPr>
              <a:t>Eğitim hizmetinin mal olma özelliği vardır,</a:t>
            </a:r>
          </a:p>
          <a:p>
            <a:pPr marL="566928" indent="-457200" algn="just">
              <a:buAutoNum type="alphaLcParenR" startAt="6"/>
            </a:pPr>
            <a:r>
              <a:rPr lang="tr-TR" sz="2000" dirty="0" smtClean="0">
                <a:latin typeface="Calibri" pitchFamily="34" charset="0"/>
              </a:rPr>
              <a:t>Eğitim finansman açısından ilişki vardır,</a:t>
            </a:r>
          </a:p>
          <a:p>
            <a:pPr marL="566928" indent="-457200" algn="just">
              <a:buAutoNum type="alphaLcParenR" startAt="6"/>
            </a:pPr>
            <a:endParaRPr lang="tr-TR" sz="2000" dirty="0">
              <a:latin typeface="Calibri"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1960’lı yıllarda </a:t>
            </a:r>
            <a:r>
              <a:rPr lang="tr-TR" sz="2000" dirty="0" err="1" smtClean="0">
                <a:latin typeface="Calibri" pitchFamily="34" charset="0"/>
              </a:rPr>
              <a:t>Schultz’un</a:t>
            </a:r>
            <a:r>
              <a:rPr lang="tr-TR" sz="2000" dirty="0" smtClean="0">
                <a:latin typeface="Calibri" pitchFamily="34" charset="0"/>
              </a:rPr>
              <a:t> ortaya koyduğu iki temel husus vardır;</a:t>
            </a:r>
          </a:p>
          <a:p>
            <a:pPr marL="566928" indent="-457200" algn="just">
              <a:buFont typeface="+mj-lt"/>
              <a:buAutoNum type="arabicParenR"/>
            </a:pPr>
            <a:r>
              <a:rPr lang="tr-TR" sz="2000" dirty="0" smtClean="0">
                <a:latin typeface="Calibri" pitchFamily="34" charset="0"/>
              </a:rPr>
              <a:t>Eğitim, ferdin hayat boyu gelirini artıran bir yatırımdır.</a:t>
            </a:r>
          </a:p>
          <a:p>
            <a:pPr marL="566928" indent="-457200" algn="just">
              <a:buFont typeface="+mj-lt"/>
              <a:buAutoNum type="arabicParenR"/>
            </a:pPr>
            <a:r>
              <a:rPr lang="tr-TR" sz="2000" dirty="0" smtClean="0">
                <a:latin typeface="Calibri" pitchFamily="34" charset="0"/>
              </a:rPr>
              <a:t>Eğitim makro seviyede ekonomik kalkınma ve verim üzerinde en fazla tesir oluşturan üretim unsurudur.</a:t>
            </a:r>
          </a:p>
          <a:p>
            <a:pPr marL="566928" indent="-457200" algn="just">
              <a:buFont typeface="+mj-lt"/>
              <a:buAutoNum type="arabicParenR"/>
            </a:pPr>
            <a:r>
              <a:rPr lang="tr-TR" sz="2000" dirty="0" smtClean="0">
                <a:latin typeface="Calibri" pitchFamily="34" charset="0"/>
              </a:rPr>
              <a:t>Türkiye, 1961 Anayasası ile, kalkınmasını daha istikrarlı ve dengeli bir biçimde sağlamak için planlı döneme geçmiştir.</a:t>
            </a:r>
          </a:p>
          <a:p>
            <a:pPr marL="566928" indent="-457200" algn="just">
              <a:buFont typeface="+mj-lt"/>
              <a:buAutoNum type="arabicParenR"/>
            </a:pPr>
            <a:r>
              <a:rPr lang="tr-TR" sz="2000" dirty="0" smtClean="0">
                <a:latin typeface="Calibri" pitchFamily="34" charset="0"/>
              </a:rPr>
              <a:t>Kalkınma planları eğitim açısından incelendiğinde, eğitimle ilgili temel politikaların ve uygulanacak ana ilkelerin diğer sektörlerle bağlantılı olarak ele alındığı görülmektedir.</a:t>
            </a:r>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800" dirty="0" smtClean="0"/>
              <a:t>Eğitimin Üretime Katkısı</a:t>
            </a:r>
            <a:endParaRPr lang="tr-TR" sz="28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Kalkınma planlarında eğitimin temel amaçları;</a:t>
            </a:r>
          </a:p>
          <a:p>
            <a:pPr marL="566928" indent="-457200" algn="just">
              <a:buFont typeface="+mj-lt"/>
              <a:buAutoNum type="arabicPeriod"/>
            </a:pPr>
            <a:r>
              <a:rPr lang="tr-TR" sz="2000" dirty="0" smtClean="0">
                <a:latin typeface="Calibri" pitchFamily="34" charset="0"/>
              </a:rPr>
              <a:t>Toplumun eğitim seviyesini yükseltmek,</a:t>
            </a:r>
          </a:p>
          <a:p>
            <a:pPr marL="566928" indent="-457200" algn="just">
              <a:buFont typeface="+mj-lt"/>
              <a:buAutoNum type="arabicPeriod"/>
            </a:pPr>
            <a:r>
              <a:rPr lang="tr-TR" sz="2000" dirty="0" smtClean="0">
                <a:latin typeface="Calibri" pitchFamily="34" charset="0"/>
              </a:rPr>
              <a:t>Toplumun ihtiyacı olan nitelik ve nicelikte insan gücü yetiştirmek,</a:t>
            </a:r>
          </a:p>
          <a:p>
            <a:pPr marL="566928" indent="-457200" algn="just">
              <a:buFont typeface="+mj-lt"/>
              <a:buAutoNum type="arabicPeriod"/>
            </a:pPr>
            <a:r>
              <a:rPr lang="tr-TR" sz="2000" dirty="0" smtClean="0">
                <a:latin typeface="Calibri" pitchFamily="34" charset="0"/>
              </a:rPr>
              <a:t>Eğitimde sosyal adalet ve fırsat eşitliğini sağlamaktır.</a:t>
            </a:r>
          </a:p>
          <a:p>
            <a:pPr marL="566928" indent="-457200" algn="just">
              <a:buNone/>
            </a:pPr>
            <a:endParaRPr lang="tr-TR" sz="2000" dirty="0" smtClean="0">
              <a:latin typeface="Calibri" pitchFamily="34" charset="0"/>
            </a:endParaRPr>
          </a:p>
          <a:p>
            <a:pPr marL="566928" indent="-457200" algn="just">
              <a:buFont typeface="Wingdings" pitchFamily="2" charset="2"/>
              <a:buChar char="q"/>
            </a:pPr>
            <a:r>
              <a:rPr lang="tr-TR" sz="2000" dirty="0" smtClean="0">
                <a:latin typeface="Calibri" pitchFamily="34" charset="0"/>
              </a:rPr>
              <a:t>Eğitim ekonomik stratejilere, hedeflere ve politikalara dönüktür.</a:t>
            </a:r>
            <a:endParaRPr lang="tr-TR" sz="2000" dirty="0">
              <a:latin typeface="Calibri"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Öğrenci, öğretmen, yönetici, kadro, bina, diğer eğitimin araç-gereçleri, eğitimin hizmetinin üretilmesindeki giderler.</a:t>
            </a:r>
          </a:p>
          <a:p>
            <a:pPr algn="just"/>
            <a:endParaRPr lang="tr-TR" sz="2000" dirty="0" smtClean="0">
              <a:latin typeface="Calibri" pitchFamily="34" charset="0"/>
            </a:endParaRPr>
          </a:p>
          <a:p>
            <a:pPr algn="just"/>
            <a:r>
              <a:rPr lang="tr-TR" sz="2000" dirty="0" smtClean="0">
                <a:latin typeface="Calibri" pitchFamily="34" charset="0"/>
              </a:rPr>
              <a:t>Eğitimle ilgili kurumlar, birimler, kamu otoriteleri, kamu yönetimi, MEB, özel yönetim, çocukları için eğitim satın alan aileler yani eğitim üreten ve eğitimden faydalananlar olarak ikiye ayrılır.</a:t>
            </a:r>
          </a:p>
          <a:p>
            <a:pPr algn="just"/>
            <a:endParaRPr lang="tr-TR" sz="2000" dirty="0" smtClean="0">
              <a:latin typeface="Calibri" pitchFamily="34" charset="0"/>
            </a:endParaRPr>
          </a:p>
          <a:p>
            <a:pPr algn="just"/>
            <a:r>
              <a:rPr lang="tr-TR" sz="2000" dirty="0" smtClean="0">
                <a:latin typeface="Calibri" pitchFamily="34" charset="0"/>
              </a:rPr>
              <a:t>Eğitimden faydalananlar yani tüketici yönünden eğitim maliyeti eğitim kurumlarına yapılan ödemeler ile kitap, araç-gereç için yapılan ödemeleri kapsar.</a:t>
            </a:r>
            <a:endParaRPr lang="tr-TR" sz="2000" dirty="0">
              <a:latin typeface="Calibri" pitchFamily="34" charset="0"/>
            </a:endParaRPr>
          </a:p>
        </p:txBody>
      </p:sp>
      <p:sp>
        <p:nvSpPr>
          <p:cNvPr id="3" name="2 Başlık"/>
          <p:cNvSpPr>
            <a:spLocks noGrp="1"/>
          </p:cNvSpPr>
          <p:nvPr>
            <p:ph type="title"/>
          </p:nvPr>
        </p:nvSpPr>
        <p:spPr/>
        <p:txBody>
          <a:bodyPr>
            <a:normAutofit/>
          </a:bodyPr>
          <a:lstStyle/>
          <a:p>
            <a:pPr algn="ctr"/>
            <a:r>
              <a:rPr lang="tr-TR" sz="2800" dirty="0" smtClean="0"/>
              <a:t>Eğitimin Maliyeti</a:t>
            </a:r>
            <a:endParaRPr lang="tr-TR"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481328"/>
            <a:ext cx="7615262" cy="4525963"/>
          </a:xfrm>
        </p:spPr>
        <p:txBody>
          <a:bodyPr>
            <a:normAutofit/>
          </a:bodyPr>
          <a:lstStyle/>
          <a:p>
            <a:pPr algn="just">
              <a:lnSpc>
                <a:spcPct val="150000"/>
              </a:lnSpc>
            </a:pPr>
            <a:r>
              <a:rPr lang="tr-TR" sz="2000" dirty="0" smtClean="0">
                <a:latin typeface="Calibri" pitchFamily="34" charset="0"/>
              </a:rPr>
              <a:t>Gelişen teknoloji ile tüm dünya bir değişim sürecinden geçmektedir. Toplumlar ve buna bağlı olarak eğitim şekilleri değişmektedir.</a:t>
            </a:r>
          </a:p>
          <a:p>
            <a:pPr algn="just">
              <a:lnSpc>
                <a:spcPct val="150000"/>
              </a:lnSpc>
            </a:pPr>
            <a:r>
              <a:rPr lang="tr-TR" sz="2000" dirty="0" smtClean="0">
                <a:latin typeface="Calibri" pitchFamily="34" charset="0"/>
              </a:rPr>
              <a:t>Günümüzde artık ülkelerin zenginliği, her bakımdan eğitilmiş, teknolojiyi kullanabilen, yaratıcı insan gücü ile ölçülmektedir.</a:t>
            </a:r>
          </a:p>
          <a:p>
            <a:pPr algn="just">
              <a:lnSpc>
                <a:spcPct val="150000"/>
              </a:lnSpc>
            </a:pPr>
            <a:r>
              <a:rPr lang="tr-TR" sz="2000" dirty="0" smtClean="0">
                <a:latin typeface="Calibri" pitchFamily="34" charset="0"/>
              </a:rPr>
              <a:t>Eğitime verilen önem her geçen gün artmaktadır.</a:t>
            </a:r>
          </a:p>
          <a:p>
            <a:pPr algn="just">
              <a:lnSpc>
                <a:spcPct val="150000"/>
              </a:lnSpc>
            </a:pPr>
            <a:r>
              <a:rPr lang="tr-TR" sz="2000" dirty="0" smtClean="0">
                <a:latin typeface="Calibri" pitchFamily="34" charset="0"/>
              </a:rPr>
              <a:t>Toplumu ve toplumsal yaşamda eğitimi anlayabilmek için toplumsal yapı ve bu yapı içinde eğitimin hangi rolleri üstlendiğini, nelerden etkilendiğini bilmek gerekir.</a:t>
            </a:r>
            <a:endParaRPr lang="tr-TR" sz="2000" dirty="0">
              <a:latin typeface="Calibri"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28596" y="1357298"/>
            <a:ext cx="8229600" cy="4525963"/>
          </a:xfrm>
        </p:spPr>
        <p:txBody>
          <a:bodyPr>
            <a:normAutofit lnSpcReduction="10000"/>
          </a:bodyPr>
          <a:lstStyle/>
          <a:p>
            <a:pPr marL="566928" indent="-457200" algn="just">
              <a:buFont typeface="+mj-lt"/>
              <a:buAutoNum type="alphaLcParenR"/>
            </a:pPr>
            <a:r>
              <a:rPr lang="tr-TR" sz="2000" b="1" dirty="0" smtClean="0">
                <a:latin typeface="Calibri" pitchFamily="34" charset="0"/>
              </a:rPr>
              <a:t>Eğitim harcamalarını etkileyen faktörler:</a:t>
            </a:r>
          </a:p>
          <a:p>
            <a:pPr marL="566928" indent="-457200" algn="just">
              <a:buFont typeface="Arial" pitchFamily="34" charset="0"/>
              <a:buChar char="•"/>
            </a:pPr>
            <a:r>
              <a:rPr lang="tr-TR" sz="2000" dirty="0" smtClean="0">
                <a:latin typeface="Calibri" pitchFamily="34" charset="0"/>
              </a:rPr>
              <a:t>Bütün ülkelerde, söz konusu ülkenin gelir seviyesine oranla eğitim için önemli miktarda harcama yapılmakta ve harcamalar devamlı olarak artış göstermektedir. Bu artışın temel sebeplerini,</a:t>
            </a:r>
          </a:p>
          <a:p>
            <a:pPr marL="566928" indent="-457200" algn="just">
              <a:buFont typeface="+mj-lt"/>
              <a:buAutoNum type="arabicPeriod"/>
            </a:pPr>
            <a:r>
              <a:rPr lang="tr-TR" sz="2000" dirty="0" smtClean="0">
                <a:latin typeface="Calibri" pitchFamily="34" charset="0"/>
              </a:rPr>
              <a:t>Teknolojik gelişmeler</a:t>
            </a:r>
          </a:p>
          <a:p>
            <a:pPr marL="566928" indent="-457200" algn="just">
              <a:buFont typeface="+mj-lt"/>
              <a:buAutoNum type="arabicPeriod"/>
            </a:pPr>
            <a:r>
              <a:rPr lang="tr-TR" sz="2000" dirty="0" smtClean="0">
                <a:latin typeface="Calibri" pitchFamily="34" charset="0"/>
              </a:rPr>
              <a:t>Hükümet politikaları</a:t>
            </a:r>
          </a:p>
          <a:p>
            <a:pPr marL="566928" indent="-457200" algn="just">
              <a:buFont typeface="+mj-lt"/>
              <a:buAutoNum type="arabicPeriod"/>
            </a:pPr>
            <a:r>
              <a:rPr lang="tr-TR" sz="2000" dirty="0" smtClean="0">
                <a:latin typeface="Calibri" pitchFamily="34" charset="0"/>
              </a:rPr>
              <a:t>Toplumun eğitime verdiği önem</a:t>
            </a:r>
          </a:p>
          <a:p>
            <a:pPr marL="566928" indent="-457200" algn="just">
              <a:buFont typeface="+mj-lt"/>
              <a:buAutoNum type="arabicPeriod"/>
            </a:pPr>
            <a:r>
              <a:rPr lang="tr-TR" sz="2000" dirty="0" smtClean="0">
                <a:latin typeface="Calibri" pitchFamily="34" charset="0"/>
              </a:rPr>
              <a:t>Eğitim masraflarının toplam ve artış hızı</a:t>
            </a:r>
          </a:p>
          <a:p>
            <a:pPr marL="566928" indent="-457200" algn="just">
              <a:buFont typeface="+mj-lt"/>
              <a:buAutoNum type="arabicPeriod"/>
            </a:pPr>
            <a:r>
              <a:rPr lang="tr-TR" sz="2000" dirty="0" smtClean="0">
                <a:latin typeface="Calibri" pitchFamily="34" charset="0"/>
              </a:rPr>
              <a:t>Toplumun ortalama hayat seviyesi</a:t>
            </a:r>
          </a:p>
          <a:p>
            <a:pPr marL="566928" indent="-457200" algn="just">
              <a:buFont typeface="+mj-lt"/>
              <a:buAutoNum type="arabicPeriod"/>
            </a:pPr>
            <a:r>
              <a:rPr lang="tr-TR" sz="2000" dirty="0" smtClean="0">
                <a:latin typeface="Calibri" pitchFamily="34" charset="0"/>
              </a:rPr>
              <a:t>Yetişmiş insan gücüne olan ihtiyaç</a:t>
            </a:r>
          </a:p>
          <a:p>
            <a:pPr marL="566928" indent="-457200" algn="just">
              <a:buFont typeface="+mj-lt"/>
              <a:buAutoNum type="arabicPeriod"/>
            </a:pPr>
            <a:r>
              <a:rPr lang="tr-TR" sz="2000" dirty="0" smtClean="0">
                <a:latin typeface="Calibri" pitchFamily="34" charset="0"/>
              </a:rPr>
              <a:t>Eğitimin birim maliyeti</a:t>
            </a:r>
          </a:p>
          <a:p>
            <a:pPr marL="566928" indent="-457200" algn="just">
              <a:buFont typeface="+mj-lt"/>
              <a:buAutoNum type="arabicPeriod"/>
            </a:pPr>
            <a:r>
              <a:rPr lang="tr-TR" sz="2000" dirty="0" smtClean="0">
                <a:latin typeface="Calibri" pitchFamily="34" charset="0"/>
              </a:rPr>
              <a:t>Eğitimin coğrafi dağılımı</a:t>
            </a:r>
          </a:p>
          <a:p>
            <a:pPr marL="566928" indent="-457200" algn="just">
              <a:buFont typeface="+mj-lt"/>
              <a:buAutoNum type="arabicPeriod"/>
            </a:pPr>
            <a:r>
              <a:rPr lang="tr-TR" sz="2000" dirty="0" smtClean="0">
                <a:latin typeface="Calibri" pitchFamily="34" charset="0"/>
              </a:rPr>
              <a:t>Eğitim harcamalarının özelliği oluşturur.</a:t>
            </a:r>
          </a:p>
        </p:txBody>
      </p:sp>
      <p:sp>
        <p:nvSpPr>
          <p:cNvPr id="3" name="2 Başlık"/>
          <p:cNvSpPr>
            <a:spLocks noGrp="1"/>
          </p:cNvSpPr>
          <p:nvPr>
            <p:ph type="title"/>
          </p:nvPr>
        </p:nvSpPr>
        <p:spPr/>
        <p:txBody>
          <a:bodyPr>
            <a:normAutofit/>
          </a:bodyPr>
          <a:lstStyle/>
          <a:p>
            <a:r>
              <a:rPr lang="tr-TR" sz="2800" dirty="0" smtClean="0"/>
              <a:t>Eğitim Harcamaları</a:t>
            </a:r>
            <a:endParaRPr lang="tr-TR" sz="28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marL="566928" indent="-457200" algn="just">
              <a:buFont typeface="+mj-lt"/>
              <a:buAutoNum type="arabicPeriod"/>
            </a:pPr>
            <a:r>
              <a:rPr lang="tr-TR" sz="2000" dirty="0" smtClean="0">
                <a:latin typeface="Calibri" pitchFamily="34" charset="0"/>
              </a:rPr>
              <a:t>Eğitim bir ihtiyaçtır. Bu ihtiyaç için yapılan harcamalar tüketim özelliği taşır.</a:t>
            </a:r>
          </a:p>
          <a:p>
            <a:pPr marL="566928" indent="-457200" algn="just">
              <a:buFont typeface="+mj-lt"/>
              <a:buAutoNum type="arabicPeriod"/>
            </a:pPr>
            <a:r>
              <a:rPr lang="tr-TR" sz="2000" dirty="0" smtClean="0">
                <a:latin typeface="Calibri" pitchFamily="34" charset="0"/>
              </a:rPr>
              <a:t>Eğitim hizmeti uzun ömürlü bir maldır. Bu özelliğinden dolayı yapılan harcama yatırımdır.</a:t>
            </a:r>
          </a:p>
          <a:p>
            <a:pPr marL="566928" indent="-457200" algn="just">
              <a:buFont typeface="+mj-lt"/>
              <a:buAutoNum type="arabicPeriod"/>
            </a:pPr>
            <a:r>
              <a:rPr lang="tr-TR" sz="2000" dirty="0" smtClean="0">
                <a:latin typeface="Calibri" pitchFamily="34" charset="0"/>
              </a:rPr>
              <a:t>İnsanların eğitime önem vermeleri ve bu hizmeti temin etmek için para harcamaları eğitime özel bir tüketim malı niteliği kazandırır.</a:t>
            </a:r>
          </a:p>
          <a:p>
            <a:pPr marL="566928" indent="-457200" algn="just">
              <a:buFont typeface="+mj-lt"/>
              <a:buAutoNum type="arabicPeriod"/>
            </a:pPr>
            <a:r>
              <a:rPr lang="tr-TR" sz="2000" dirty="0" smtClean="0">
                <a:latin typeface="Calibri" pitchFamily="34" charset="0"/>
              </a:rPr>
              <a:t>Yatırım, gelirin bir kısmının gelecekteki ihtiyaçlar için kullanılmasıdır.bu açıdan eğitime yapılan harcamalar boş ve karşılıksız değildir.</a:t>
            </a:r>
          </a:p>
          <a:p>
            <a:pPr marL="566928" indent="-457200" algn="just">
              <a:buFont typeface="+mj-lt"/>
              <a:buAutoNum type="arabicPeriod"/>
            </a:pPr>
            <a:r>
              <a:rPr lang="tr-TR" sz="2000" dirty="0" smtClean="0">
                <a:latin typeface="Calibri" pitchFamily="34" charset="0"/>
              </a:rPr>
              <a:t>Eğitim harcamaları insanın ihtiyaçlarını karşılayan özelliği bakımından tüketim harcaması olarak kabul edilebilir.</a:t>
            </a:r>
            <a:endParaRPr lang="tr-TR" sz="2000" dirty="0">
              <a:latin typeface="Calibri" pitchFamily="34" charset="0"/>
            </a:endParaRPr>
          </a:p>
        </p:txBody>
      </p:sp>
      <p:sp>
        <p:nvSpPr>
          <p:cNvPr id="4" name="3 Başlık"/>
          <p:cNvSpPr>
            <a:spLocks noGrp="1"/>
          </p:cNvSpPr>
          <p:nvPr>
            <p:ph type="title"/>
          </p:nvPr>
        </p:nvSpPr>
        <p:spPr/>
        <p:txBody>
          <a:bodyPr>
            <a:normAutofit/>
          </a:bodyPr>
          <a:lstStyle/>
          <a:p>
            <a:pPr algn="ctr"/>
            <a:r>
              <a:rPr lang="tr-TR" sz="2400" dirty="0" smtClean="0"/>
              <a:t>Eğitim harcamaları hem yatırım hem tüketim özelliği taşır. Öyleyse;</a:t>
            </a:r>
            <a:endParaRPr lang="tr-TR" sz="24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714488"/>
            <a:ext cx="8229600" cy="4292803"/>
          </a:xfrm>
        </p:spPr>
        <p:txBody>
          <a:bodyPr>
            <a:normAutofit/>
          </a:bodyPr>
          <a:lstStyle/>
          <a:p>
            <a:pPr marL="566928" indent="-457200" algn="just">
              <a:buFont typeface="+mj-lt"/>
              <a:buAutoNum type="arabicPeriod"/>
            </a:pPr>
            <a:r>
              <a:rPr lang="tr-TR" sz="2000" dirty="0" smtClean="0">
                <a:latin typeface="Calibri" pitchFamily="34" charset="0"/>
              </a:rPr>
              <a:t>Devlet</a:t>
            </a:r>
          </a:p>
          <a:p>
            <a:pPr marL="566928" indent="-457200" algn="just">
              <a:buFont typeface="+mj-lt"/>
              <a:buAutoNum type="arabicPeriod"/>
            </a:pPr>
            <a:r>
              <a:rPr lang="tr-TR" sz="2000" dirty="0" smtClean="0">
                <a:latin typeface="Calibri" pitchFamily="34" charset="0"/>
              </a:rPr>
              <a:t>Veli-öğrenci</a:t>
            </a:r>
          </a:p>
          <a:p>
            <a:pPr marL="566928" indent="-457200" algn="just">
              <a:buFont typeface="+mj-lt"/>
              <a:buAutoNum type="arabicPeriod"/>
            </a:pPr>
            <a:r>
              <a:rPr lang="tr-TR" sz="2000" dirty="0" smtClean="0">
                <a:latin typeface="Calibri" pitchFamily="34" charset="0"/>
              </a:rPr>
              <a:t>Özel sektör</a:t>
            </a:r>
          </a:p>
          <a:p>
            <a:pPr marL="566928" indent="-457200" algn="just">
              <a:buFont typeface="+mj-lt"/>
              <a:buAutoNum type="arabicPeriod"/>
            </a:pPr>
            <a:r>
              <a:rPr lang="tr-TR" sz="2000" dirty="0" smtClean="0">
                <a:latin typeface="Calibri" pitchFamily="34" charset="0"/>
              </a:rPr>
              <a:t>Gönüllü kuruluşlar</a:t>
            </a:r>
          </a:p>
          <a:p>
            <a:pPr marL="566928" indent="-457200" algn="just">
              <a:buFont typeface="+mj-lt"/>
              <a:buAutoNum type="arabicPeriod"/>
            </a:pPr>
            <a:r>
              <a:rPr lang="tr-TR" sz="2000" dirty="0" smtClean="0">
                <a:latin typeface="Calibri" pitchFamily="34" charset="0"/>
              </a:rPr>
              <a:t>Kredi kuruluşları</a:t>
            </a:r>
          </a:p>
          <a:p>
            <a:pPr marL="566928" indent="-457200" algn="just">
              <a:buFont typeface="+mj-lt"/>
              <a:buAutoNum type="arabicPeriod"/>
            </a:pPr>
            <a:r>
              <a:rPr lang="tr-TR" sz="2000" dirty="0" smtClean="0">
                <a:latin typeface="Calibri" pitchFamily="34" charset="0"/>
              </a:rPr>
              <a:t>Fonlar</a:t>
            </a:r>
          </a:p>
          <a:p>
            <a:pPr marL="566928" indent="-457200" algn="just">
              <a:buNone/>
            </a:pPr>
            <a:r>
              <a:rPr lang="tr-TR" sz="2000" dirty="0" smtClean="0">
                <a:latin typeface="Calibri" pitchFamily="34" charset="0"/>
              </a:rPr>
              <a:t>        Ülkemizde eğitim harcamalarının % 90-95i devlet tarafından karşılanmaktadır. Kalan kısım ise bu kaynaklarla takviye edilmektedir.</a:t>
            </a:r>
          </a:p>
        </p:txBody>
      </p:sp>
      <p:sp>
        <p:nvSpPr>
          <p:cNvPr id="3" name="2 Başlık"/>
          <p:cNvSpPr>
            <a:spLocks noGrp="1"/>
          </p:cNvSpPr>
          <p:nvPr>
            <p:ph type="title"/>
          </p:nvPr>
        </p:nvSpPr>
        <p:spPr/>
        <p:txBody>
          <a:bodyPr>
            <a:normAutofit/>
          </a:bodyPr>
          <a:lstStyle/>
          <a:p>
            <a:pPr algn="ctr"/>
            <a:r>
              <a:rPr lang="tr-TR" sz="2800" dirty="0" smtClean="0"/>
              <a:t>Eğitim Hizmetinin Yerine Getirilmesi için Gerekli Finansman Kaynakları</a:t>
            </a:r>
            <a:endParaRPr lang="tr-TR" sz="28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Eğitimin devlet tarafından sunulmasının ekonomik açıdan iki gerekçesi vardır;</a:t>
            </a:r>
          </a:p>
          <a:p>
            <a:pPr marL="566928" indent="-457200" algn="just">
              <a:buFont typeface="+mj-lt"/>
              <a:buAutoNum type="arabicPeriod"/>
            </a:pPr>
            <a:r>
              <a:rPr lang="tr-TR" sz="2000" dirty="0" smtClean="0">
                <a:latin typeface="Calibri" pitchFamily="34" charset="0"/>
              </a:rPr>
              <a:t>Eğitim hizmetinin eşit dağıtılması,</a:t>
            </a:r>
          </a:p>
          <a:p>
            <a:pPr marL="566928" indent="-457200" algn="just">
              <a:buFont typeface="+mj-lt"/>
              <a:buAutoNum type="arabicPeriod"/>
            </a:pPr>
            <a:r>
              <a:rPr lang="tr-TR" sz="2000" dirty="0" smtClean="0">
                <a:latin typeface="Calibri" pitchFamily="34" charset="0"/>
              </a:rPr>
              <a:t>Eğitim hizmetinin üretim ve tüketim özelliği taşımasıdır.</a:t>
            </a:r>
            <a:endParaRPr lang="tr-TR" sz="2000" dirty="0">
              <a:latin typeface="Calibri"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marL="566928" indent="-457200" algn="just">
              <a:buFont typeface="+mj-lt"/>
              <a:buAutoNum type="arabicPeriod"/>
            </a:pPr>
            <a:r>
              <a:rPr lang="tr-TR" sz="2000" b="1" dirty="0" smtClean="0">
                <a:latin typeface="Calibri" pitchFamily="34" charset="0"/>
              </a:rPr>
              <a:t>Makro-ekonomik unsurlar</a:t>
            </a:r>
          </a:p>
          <a:p>
            <a:pPr marL="566928" indent="-457200" algn="just"/>
            <a:r>
              <a:rPr lang="tr-TR" sz="2000" dirty="0" smtClean="0">
                <a:latin typeface="Calibri" pitchFamily="34" charset="0"/>
              </a:rPr>
              <a:t>Toplumun gelir seviyesi (milli gelir),</a:t>
            </a:r>
          </a:p>
          <a:p>
            <a:pPr marL="566928" indent="-457200" algn="just"/>
            <a:r>
              <a:rPr lang="tr-TR" sz="2000" dirty="0" smtClean="0">
                <a:latin typeface="Calibri" pitchFamily="34" charset="0"/>
              </a:rPr>
              <a:t>Nüfus büyüklüğü,</a:t>
            </a:r>
          </a:p>
          <a:p>
            <a:pPr marL="566928" indent="-457200" algn="just"/>
            <a:r>
              <a:rPr lang="tr-TR" sz="2000" dirty="0" smtClean="0">
                <a:latin typeface="Calibri" pitchFamily="34" charset="0"/>
              </a:rPr>
              <a:t>Nüfusun yaş ve cinsiyet bakımından ayrımı</a:t>
            </a:r>
          </a:p>
          <a:p>
            <a:pPr marL="566928" indent="-457200" algn="just">
              <a:buAutoNum type="arabicPeriod" startAt="2"/>
            </a:pPr>
            <a:r>
              <a:rPr lang="tr-TR" sz="2000" b="1" dirty="0" smtClean="0">
                <a:latin typeface="Calibri" pitchFamily="34" charset="0"/>
              </a:rPr>
              <a:t>Mikro- ekonomik unsurlar</a:t>
            </a:r>
          </a:p>
          <a:p>
            <a:pPr marL="566928" indent="-457200" algn="just"/>
            <a:r>
              <a:rPr lang="tr-TR" sz="2000" dirty="0" smtClean="0">
                <a:latin typeface="Calibri" pitchFamily="34" charset="0"/>
              </a:rPr>
              <a:t>Tüketici tercihi,</a:t>
            </a:r>
          </a:p>
          <a:p>
            <a:pPr marL="566928" indent="-457200" algn="just"/>
            <a:r>
              <a:rPr lang="tr-TR" sz="2000" dirty="0" smtClean="0">
                <a:latin typeface="Calibri" pitchFamily="34" charset="0"/>
              </a:rPr>
              <a:t>Gelir seviyesi</a:t>
            </a:r>
          </a:p>
          <a:p>
            <a:pPr marL="566928" indent="-457200" algn="just"/>
            <a:r>
              <a:rPr lang="tr-TR" sz="2000" dirty="0" smtClean="0">
                <a:latin typeface="Calibri" pitchFamily="34" charset="0"/>
              </a:rPr>
              <a:t>Fiyat ve eğitim talebi</a:t>
            </a:r>
          </a:p>
          <a:p>
            <a:pPr marL="566928" indent="-457200" algn="just">
              <a:buNone/>
            </a:pPr>
            <a:endParaRPr lang="tr-TR" sz="2000" dirty="0" smtClean="0">
              <a:latin typeface="Calibri" pitchFamily="34" charset="0"/>
            </a:endParaRPr>
          </a:p>
          <a:p>
            <a:pPr marL="566928" indent="-457200" algn="just">
              <a:buNone/>
            </a:pPr>
            <a:endParaRPr lang="tr-TR" sz="2000" dirty="0" smtClean="0">
              <a:latin typeface="Calibri" pitchFamily="34" charset="0"/>
            </a:endParaRPr>
          </a:p>
          <a:p>
            <a:pPr marL="566928" indent="-457200" algn="just">
              <a:buNone/>
            </a:pPr>
            <a:endParaRPr lang="tr-TR" sz="2000" dirty="0" smtClean="0">
              <a:latin typeface="Calibri" pitchFamily="34" charset="0"/>
            </a:endParaRPr>
          </a:p>
        </p:txBody>
      </p:sp>
      <p:sp>
        <p:nvSpPr>
          <p:cNvPr id="3" name="2 Başlık"/>
          <p:cNvSpPr>
            <a:spLocks noGrp="1"/>
          </p:cNvSpPr>
          <p:nvPr>
            <p:ph type="title"/>
          </p:nvPr>
        </p:nvSpPr>
        <p:spPr/>
        <p:txBody>
          <a:bodyPr>
            <a:normAutofit/>
          </a:bodyPr>
          <a:lstStyle/>
          <a:p>
            <a:r>
              <a:rPr lang="tr-TR" sz="2800" dirty="0" smtClean="0"/>
              <a:t>Eğitim Talebinin Unsurları</a:t>
            </a:r>
            <a:endParaRPr lang="tr-TR" sz="28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Aile yapısı (büyük-küçük).</a:t>
            </a:r>
          </a:p>
          <a:p>
            <a:pPr algn="just"/>
            <a:r>
              <a:rPr lang="tr-TR" sz="2000" dirty="0" smtClean="0">
                <a:latin typeface="Calibri" pitchFamily="34" charset="0"/>
              </a:rPr>
              <a:t>Çevrede yaşayan diğer fert ve ailelerin aldıkları eğitim.</a:t>
            </a:r>
          </a:p>
          <a:p>
            <a:pPr algn="just"/>
            <a:r>
              <a:rPr lang="tr-TR" sz="2000" dirty="0" smtClean="0">
                <a:latin typeface="Calibri" pitchFamily="34" charset="0"/>
              </a:rPr>
              <a:t>Meslek durumu.</a:t>
            </a:r>
          </a:p>
          <a:p>
            <a:pPr algn="just"/>
            <a:r>
              <a:rPr lang="tr-TR" sz="2000" dirty="0" smtClean="0">
                <a:latin typeface="Calibri" pitchFamily="34" charset="0"/>
              </a:rPr>
              <a:t>Kişinin zihni kapasitesi.</a:t>
            </a:r>
          </a:p>
          <a:p>
            <a:pPr algn="just"/>
            <a:r>
              <a:rPr lang="tr-TR" sz="2000" dirty="0" smtClean="0">
                <a:latin typeface="Calibri" pitchFamily="34" charset="0"/>
              </a:rPr>
              <a:t>Arzu ve uyarılar.</a:t>
            </a:r>
          </a:p>
          <a:p>
            <a:pPr algn="just"/>
            <a:r>
              <a:rPr lang="tr-TR" sz="2000" dirty="0" smtClean="0">
                <a:latin typeface="Calibri" pitchFamily="34" charset="0"/>
              </a:rPr>
              <a:t>Eğitim şartlarında ve arzında meydana gelen değişmeler.</a:t>
            </a:r>
          </a:p>
          <a:p>
            <a:pPr algn="just"/>
            <a:r>
              <a:rPr lang="tr-TR" sz="2000" dirty="0" smtClean="0">
                <a:latin typeface="Calibri" pitchFamily="34" charset="0"/>
              </a:rPr>
              <a:t>Din, gelenekler ve moda.</a:t>
            </a:r>
          </a:p>
        </p:txBody>
      </p:sp>
      <p:sp>
        <p:nvSpPr>
          <p:cNvPr id="3" name="2 Başlık"/>
          <p:cNvSpPr>
            <a:spLocks noGrp="1"/>
          </p:cNvSpPr>
          <p:nvPr>
            <p:ph type="title"/>
          </p:nvPr>
        </p:nvSpPr>
        <p:spPr/>
        <p:txBody>
          <a:bodyPr>
            <a:normAutofit/>
          </a:bodyPr>
          <a:lstStyle/>
          <a:p>
            <a:r>
              <a:rPr lang="tr-TR" sz="2400" dirty="0" smtClean="0"/>
              <a:t>Eğitim talebine kişilerin yeterli gelire sahip olması dışında  aşağıdaki etkenlerde etki eder:</a:t>
            </a:r>
            <a:endParaRPr lang="tr-TR" sz="24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marL="566928" indent="-457200" algn="just">
              <a:buFont typeface="+mj-lt"/>
              <a:buAutoNum type="arabicPeriod"/>
            </a:pPr>
            <a:r>
              <a:rPr lang="tr-TR" sz="2000" dirty="0" smtClean="0">
                <a:latin typeface="Calibri" pitchFamily="34" charset="0"/>
              </a:rPr>
              <a:t>Eğitim hizmetinin üretim masrafı ve maliyeti,</a:t>
            </a:r>
          </a:p>
          <a:p>
            <a:pPr marL="566928" indent="-457200" algn="just">
              <a:buFont typeface="+mj-lt"/>
              <a:buAutoNum type="arabicPeriod"/>
            </a:pPr>
            <a:r>
              <a:rPr lang="tr-TR" sz="2000" dirty="0" smtClean="0">
                <a:latin typeface="Calibri" pitchFamily="34" charset="0"/>
              </a:rPr>
              <a:t>Eğitimin giderleri,</a:t>
            </a:r>
          </a:p>
          <a:p>
            <a:pPr marL="566928" indent="-457200" algn="just">
              <a:buFont typeface="+mj-lt"/>
              <a:buAutoNum type="arabicPeriod"/>
            </a:pPr>
            <a:r>
              <a:rPr lang="tr-TR" sz="2000" dirty="0" smtClean="0">
                <a:latin typeface="Calibri" pitchFamily="34" charset="0"/>
              </a:rPr>
              <a:t>Eğitim hizmetlerinde üretim fonksiyonu</a:t>
            </a:r>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800" dirty="0" smtClean="0"/>
              <a:t>Eğitim Arzının Unsurları</a:t>
            </a:r>
            <a:endParaRPr lang="tr-TR" sz="28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00034" y="928670"/>
            <a:ext cx="8229600" cy="4525963"/>
          </a:xfrm>
        </p:spPr>
        <p:txBody>
          <a:bodyPr/>
          <a:lstStyle/>
          <a:p>
            <a:endParaRPr lang="tr-TR" dirty="0" smtClean="0"/>
          </a:p>
          <a:p>
            <a:pPr algn="ctr">
              <a:lnSpc>
                <a:spcPct val="200000"/>
              </a:lnSpc>
              <a:buNone/>
            </a:pPr>
            <a:r>
              <a:rPr lang="tr-TR" b="1" dirty="0" smtClean="0"/>
              <a:t>EĞİTİMİN HUKUKSAL TEMELLERİ</a:t>
            </a:r>
          </a:p>
          <a:p>
            <a:pPr algn="ctr">
              <a:lnSpc>
                <a:spcPct val="200000"/>
              </a:lnSpc>
              <a:buNone/>
            </a:pPr>
            <a:r>
              <a:rPr lang="tr-TR" b="1" dirty="0" smtClean="0"/>
              <a:t>7. BÖLÜM</a:t>
            </a:r>
          </a:p>
          <a:p>
            <a:pPr algn="ctr">
              <a:lnSpc>
                <a:spcPct val="200000"/>
              </a:lnSpc>
              <a:buNone/>
            </a:pPr>
            <a:r>
              <a:rPr lang="tr-TR" b="1" dirty="0" smtClean="0"/>
              <a:t>EDS-101</a:t>
            </a:r>
          </a:p>
          <a:p>
            <a:pPr algn="ctr">
              <a:lnSpc>
                <a:spcPct val="200000"/>
              </a:lnSpc>
              <a:buNone/>
            </a:pPr>
            <a:r>
              <a:rPr lang="tr-TR" b="1" dirty="0" smtClean="0"/>
              <a:t>Tülay KAYA</a:t>
            </a:r>
            <a:endParaRPr lang="tr-TR" b="1"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Toplumu düzenleyen kuralların en önemlisi ve en etkilisi hukuk kurallarıdır.</a:t>
            </a:r>
          </a:p>
          <a:p>
            <a:pPr algn="just"/>
            <a:endParaRPr lang="tr-TR" sz="2000" dirty="0" smtClean="0">
              <a:latin typeface="Calibri" pitchFamily="34" charset="0"/>
            </a:endParaRPr>
          </a:p>
          <a:p>
            <a:pPr algn="just"/>
            <a:r>
              <a:rPr lang="tr-TR" sz="2000" b="1" dirty="0" smtClean="0">
                <a:latin typeface="Calibri" pitchFamily="34" charset="0"/>
              </a:rPr>
              <a:t>Devlet: </a:t>
            </a:r>
            <a:r>
              <a:rPr lang="tr-TR" sz="2000" dirty="0" smtClean="0">
                <a:latin typeface="Calibri" pitchFamily="34" charset="0"/>
              </a:rPr>
              <a:t>Milletin örgütlenmiş biçimidir. İnsanlar, toplumsal rollerini yerine getirirken karşılıklı ilişkiler ve etkileşim içinde bulunurlar.</a:t>
            </a:r>
          </a:p>
          <a:p>
            <a:pPr algn="just"/>
            <a:r>
              <a:rPr lang="tr-TR" sz="2000" dirty="0" smtClean="0">
                <a:latin typeface="Calibri" pitchFamily="34" charset="0"/>
              </a:rPr>
              <a:t>Bu ilişkiler birebir olduğu gibi, gruplar arasında da olabilir.</a:t>
            </a:r>
          </a:p>
          <a:p>
            <a:pPr algn="just"/>
            <a:r>
              <a:rPr lang="tr-TR" sz="2000" dirty="0" smtClean="0">
                <a:latin typeface="Calibri" pitchFamily="34" charset="0"/>
              </a:rPr>
              <a:t>Bu ilişkilerin düzenlenmesi ve sağlıklı yürütülebilmesi için devlete gereksinim vardır.</a:t>
            </a:r>
          </a:p>
          <a:p>
            <a:pPr algn="just"/>
            <a:r>
              <a:rPr lang="tr-TR" sz="2000" dirty="0" smtClean="0">
                <a:latin typeface="Calibri" pitchFamily="34" charset="0"/>
              </a:rPr>
              <a:t>Devlet, belli bir siyasal sınır içinde, bir yönetim altında birleşen insanların koyduğu hukuk kurallarının uygulanmasını sağlayan erktir.</a:t>
            </a:r>
          </a:p>
          <a:p>
            <a:pPr algn="just"/>
            <a:r>
              <a:rPr lang="tr-TR" sz="2000" dirty="0" smtClean="0">
                <a:latin typeface="Calibri" pitchFamily="34" charset="0"/>
              </a:rPr>
              <a:t>Bir siyasal sınır içinde devlet en yüksek erktir, devletten daha güçlü bir erk yoktur. </a:t>
            </a:r>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800" dirty="0" smtClean="0"/>
              <a:t>EĞİTİMİN HUSUKSAL TEMELLERİ</a:t>
            </a:r>
            <a:endParaRPr lang="tr-TR" sz="28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Hukuk kurallarını yürüten erk yalnız devlettir.</a:t>
            </a:r>
          </a:p>
          <a:p>
            <a:pPr algn="just"/>
            <a:r>
              <a:rPr lang="tr-TR" sz="2000" dirty="0" smtClean="0">
                <a:latin typeface="Calibri" pitchFamily="34" charset="0"/>
              </a:rPr>
              <a:t>Hiç kimse devletçe görevlendirilmedikçe hukuk kurallarını kendi başına yürütme hakkına ve gücüne sahip olamaz.</a:t>
            </a:r>
          </a:p>
          <a:p>
            <a:pPr algn="just"/>
            <a:endParaRPr lang="tr-TR" sz="2000" dirty="0" smtClean="0">
              <a:latin typeface="Calibri" pitchFamily="34" charset="0"/>
            </a:endParaRPr>
          </a:p>
          <a:p>
            <a:pPr algn="just"/>
            <a:r>
              <a:rPr lang="tr-TR" sz="2000" dirty="0" smtClean="0">
                <a:latin typeface="Calibri" pitchFamily="34" charset="0"/>
              </a:rPr>
              <a:t>TC Anayasası’nın 5. maddesine göre ‘’ devletin temel amaç ve görevleri; Türk Milleti’nin bağımsızlığını ve bütünlüğünü, ülkenin bölünmezliğini, Cumhuriyeti ve demokrasiyi korumak; kişilerin ve toplumun refah, huzur ve mutluluğunu sağlamak; kişilerin hak ve hürriyetlerini, sosyal hukuk devleti ve adalet ilkeleriyle bağdaşmayacak surette sınırlayan siyasal, ekonomik ve sosyal engelleri kaldırmaya, insanın maddi ve manevi varlığının gelişmesi için gerekli şartları hazırlamaya çalışmaktır’’.</a:t>
            </a:r>
            <a:endParaRPr lang="tr-TR" sz="2000" dirty="0">
              <a:latin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28596" y="1214422"/>
            <a:ext cx="7929618" cy="4525963"/>
          </a:xfrm>
        </p:spPr>
        <p:txBody>
          <a:bodyPr>
            <a:normAutofit/>
          </a:bodyPr>
          <a:lstStyle/>
          <a:p>
            <a:pPr algn="just">
              <a:lnSpc>
                <a:spcPct val="150000"/>
              </a:lnSpc>
            </a:pPr>
            <a:r>
              <a:rPr lang="tr-TR" sz="2000" i="1" dirty="0" smtClean="0">
                <a:latin typeface="Calibri" pitchFamily="34" charset="0"/>
              </a:rPr>
              <a:t>Okul toplumun aynasıdır.</a:t>
            </a:r>
          </a:p>
          <a:p>
            <a:pPr algn="just">
              <a:lnSpc>
                <a:spcPct val="150000"/>
              </a:lnSpc>
            </a:pPr>
            <a:r>
              <a:rPr lang="tr-TR" sz="2000" dirty="0" smtClean="0">
                <a:latin typeface="Calibri" pitchFamily="34" charset="0"/>
              </a:rPr>
              <a:t>Başlangıçta çocukların eğitiminden aileler sorumlu iken, insan toplulukları toplum niteliğine kavuştukça, toplumlarda çocukların eğitiminden sorumlu olmaya başlamışlardır.</a:t>
            </a:r>
          </a:p>
          <a:p>
            <a:pPr algn="just">
              <a:lnSpc>
                <a:spcPct val="150000"/>
              </a:lnSpc>
            </a:pPr>
            <a:r>
              <a:rPr lang="tr-TR" sz="2000" dirty="0" smtClean="0">
                <a:latin typeface="Calibri" pitchFamily="34" charset="0"/>
              </a:rPr>
              <a:t>Eğitim kurumları yetiştirdiği bireyler aracılığı ile diğer toplumsal kurumları etkilemiştir.</a:t>
            </a:r>
          </a:p>
          <a:p>
            <a:pPr algn="just">
              <a:lnSpc>
                <a:spcPct val="150000"/>
              </a:lnSpc>
            </a:pPr>
            <a:r>
              <a:rPr lang="tr-TR" sz="2000" dirty="0" smtClean="0">
                <a:latin typeface="Calibri" pitchFamily="34" charset="0"/>
              </a:rPr>
              <a:t>Eğitimin toplumsal temellerini açıklayabilmek için öncelikle sosyolojinin ne olduğunu ve sosyoloji ile eğitim arasındaki ilişkiye bakmak gerekir.</a:t>
            </a:r>
            <a:endParaRPr lang="tr-TR" sz="2000" dirty="0">
              <a:latin typeface="Calibri" pitchFamily="34"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00034" y="714356"/>
            <a:ext cx="8229600" cy="4525963"/>
          </a:xfrm>
        </p:spPr>
        <p:txBody>
          <a:bodyPr>
            <a:normAutofit/>
          </a:bodyPr>
          <a:lstStyle/>
          <a:p>
            <a:pPr algn="just"/>
            <a:r>
              <a:rPr lang="tr-TR" sz="2000" dirty="0" smtClean="0">
                <a:latin typeface="Calibri" pitchFamily="34" charset="0"/>
              </a:rPr>
              <a:t>Soyut bir erk olan devlet Cumhurbaşkanının makamında somutlaşmaktadır. Devlet erkinin somutlaştığı diğer </a:t>
            </a:r>
            <a:r>
              <a:rPr lang="tr-TR" sz="2000" dirty="0" err="1" smtClean="0">
                <a:latin typeface="Calibri" pitchFamily="34" charset="0"/>
              </a:rPr>
              <a:t>ögeler</a:t>
            </a:r>
            <a:r>
              <a:rPr lang="tr-TR" sz="2000" dirty="0" smtClean="0">
                <a:latin typeface="Calibri" pitchFamily="34" charset="0"/>
              </a:rPr>
              <a:t>:</a:t>
            </a:r>
          </a:p>
          <a:p>
            <a:pPr algn="just"/>
            <a:r>
              <a:rPr lang="tr-TR" sz="2000" dirty="0" smtClean="0">
                <a:latin typeface="Calibri" pitchFamily="34" charset="0"/>
              </a:rPr>
              <a:t>Yasama</a:t>
            </a:r>
          </a:p>
          <a:p>
            <a:pPr algn="just"/>
            <a:r>
              <a:rPr lang="tr-TR" sz="2000" dirty="0" smtClean="0">
                <a:latin typeface="Calibri" pitchFamily="34" charset="0"/>
              </a:rPr>
              <a:t>Yürütme</a:t>
            </a:r>
          </a:p>
          <a:p>
            <a:pPr algn="just"/>
            <a:r>
              <a:rPr lang="tr-TR" sz="2000" dirty="0" smtClean="0">
                <a:latin typeface="Calibri" pitchFamily="34" charset="0"/>
              </a:rPr>
              <a:t>Yargıdır.</a:t>
            </a:r>
          </a:p>
          <a:p>
            <a:pPr algn="just">
              <a:buNone/>
            </a:pPr>
            <a:endParaRPr lang="tr-TR" sz="2000" dirty="0" smtClean="0">
              <a:latin typeface="Calibri" pitchFamily="34" charset="0"/>
            </a:endParaRPr>
          </a:p>
          <a:p>
            <a:pPr algn="just"/>
            <a:r>
              <a:rPr lang="tr-TR" sz="2000" b="1" dirty="0" smtClean="0">
                <a:latin typeface="Calibri" pitchFamily="34" charset="0"/>
              </a:rPr>
              <a:t>Hükümet: </a:t>
            </a:r>
            <a:r>
              <a:rPr lang="tr-TR" sz="2000" dirty="0" smtClean="0">
                <a:latin typeface="Calibri" pitchFamily="34" charset="0"/>
              </a:rPr>
              <a:t>eğitim işlerini yürüten ve yöneten devlettir.</a:t>
            </a:r>
          </a:p>
          <a:p>
            <a:pPr algn="just"/>
            <a:r>
              <a:rPr lang="tr-TR" sz="2000" b="1" dirty="0" smtClean="0">
                <a:latin typeface="Calibri" pitchFamily="34" charset="0"/>
              </a:rPr>
              <a:t>Hükümet; </a:t>
            </a:r>
            <a:r>
              <a:rPr lang="tr-TR" sz="2000" dirty="0" smtClean="0">
                <a:latin typeface="Calibri" pitchFamily="34" charset="0"/>
              </a:rPr>
              <a:t>Başbakan ve bakanlardan oluşan bakanlar kuruludur.</a:t>
            </a:r>
          </a:p>
          <a:p>
            <a:pPr algn="just"/>
            <a:r>
              <a:rPr lang="tr-TR" sz="2000" dirty="0" smtClean="0">
                <a:latin typeface="Calibri" pitchFamily="34" charset="0"/>
              </a:rPr>
              <a:t>Siyasal erkin ülke yönetimine ilişkin geliştirdiği görüşleri uygulamak, gerçekleştirmek için kurulur.</a:t>
            </a:r>
          </a:p>
          <a:p>
            <a:pPr algn="just"/>
            <a:r>
              <a:rPr lang="tr-TR" sz="2000" dirty="0" smtClean="0">
                <a:latin typeface="Calibri" pitchFamily="34" charset="0"/>
              </a:rPr>
              <a:t>Hükümetler eğitim işlerini yürütmekten devlete karşı sorumludurlar. Eğitim işlerini yürütmekle de görevlidirler.</a:t>
            </a:r>
          </a:p>
          <a:p>
            <a:pPr algn="just"/>
            <a:endParaRPr lang="tr-TR" sz="2000" dirty="0">
              <a:latin typeface="Calibri" pitchFamily="34"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00034" y="714356"/>
            <a:ext cx="8229600" cy="4525963"/>
          </a:xfrm>
        </p:spPr>
        <p:txBody>
          <a:bodyPr>
            <a:normAutofit/>
          </a:bodyPr>
          <a:lstStyle/>
          <a:p>
            <a:pPr algn="just"/>
            <a:r>
              <a:rPr lang="tr-TR" sz="2000" dirty="0" smtClean="0">
                <a:latin typeface="Calibri" pitchFamily="34" charset="0"/>
              </a:rPr>
              <a:t>Eğitim de hükümetin tutumu kadar MEB’in tutumu da önemlidir. MEB hükümet adına eğitim işlerinden sorumludur. MEB eğitim sisteminin başıdır.</a:t>
            </a:r>
          </a:p>
          <a:p>
            <a:pPr algn="just"/>
            <a:r>
              <a:rPr lang="tr-TR" sz="2000" dirty="0" smtClean="0">
                <a:latin typeface="Calibri" pitchFamily="34" charset="0"/>
              </a:rPr>
              <a:t>Eğitimi yöneten, denetleyen MEB’dir.</a:t>
            </a:r>
          </a:p>
          <a:p>
            <a:pPr algn="just"/>
            <a:endParaRPr lang="tr-TR" sz="2000" dirty="0" smtClean="0">
              <a:latin typeface="Calibri" pitchFamily="34" charset="0"/>
            </a:endParaRPr>
          </a:p>
          <a:p>
            <a:pPr algn="just"/>
            <a:r>
              <a:rPr lang="tr-TR" sz="2000" b="1" dirty="0" smtClean="0">
                <a:latin typeface="Calibri" pitchFamily="34" charset="0"/>
              </a:rPr>
              <a:t>Yönetim Biçimi; </a:t>
            </a:r>
            <a:r>
              <a:rPr lang="tr-TR" sz="2000" dirty="0" smtClean="0">
                <a:latin typeface="Calibri" pitchFamily="34" charset="0"/>
              </a:rPr>
              <a:t>TC Anayasası ile yönetim biçimi olarak demokrasiyi seçmiştir. Türk Milleti için demokrasi bir yaşam görüşü, yaşam yolu olmuştur.</a:t>
            </a:r>
          </a:p>
          <a:p>
            <a:pPr algn="just"/>
            <a:r>
              <a:rPr lang="tr-TR" sz="2000" b="1" dirty="0" smtClean="0">
                <a:latin typeface="Calibri" pitchFamily="34" charset="0"/>
              </a:rPr>
              <a:t>Bu nedenle hem eğitimin demokrasi, hem de demokrasinin eğitim yolu ile eğitilenlere benimsetilmesi gerekmektedir.</a:t>
            </a:r>
          </a:p>
          <a:p>
            <a:pPr algn="just"/>
            <a:r>
              <a:rPr lang="tr-TR" sz="2000" dirty="0" smtClean="0">
                <a:latin typeface="Calibri" pitchFamily="34" charset="0"/>
              </a:rPr>
              <a:t>Demokrasi, halkın, halk için, halk tarafından yönetilmesidir.</a:t>
            </a:r>
            <a:endParaRPr lang="tr-TR" sz="2000" dirty="0">
              <a:latin typeface="Calibri" pitchFamily="34"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28596" y="1000108"/>
            <a:ext cx="8229600" cy="4525963"/>
          </a:xfrm>
        </p:spPr>
        <p:txBody>
          <a:bodyPr>
            <a:normAutofit/>
          </a:bodyPr>
          <a:lstStyle/>
          <a:p>
            <a:pPr algn="just"/>
            <a:r>
              <a:rPr lang="tr-TR" sz="2000" dirty="0" smtClean="0">
                <a:latin typeface="Calibri" pitchFamily="34" charset="0"/>
              </a:rPr>
              <a:t>TC Anayasası’nın 6. maddesine göre ‘’ Egemenlik kayıtsız şartsız milletindir’’.</a:t>
            </a:r>
          </a:p>
          <a:p>
            <a:pPr algn="just"/>
            <a:r>
              <a:rPr lang="tr-TR" sz="2000" dirty="0" smtClean="0">
                <a:latin typeface="Calibri" pitchFamily="34" charset="0"/>
              </a:rPr>
              <a:t>Yönetim biçiminin demokratik olabilmesi için özetle şu ilkelerin uygulanması gerekmektedir.</a:t>
            </a:r>
          </a:p>
          <a:p>
            <a:pPr marL="566928" indent="-457200" algn="just">
              <a:buFont typeface="+mj-lt"/>
              <a:buAutoNum type="arabicPeriod"/>
            </a:pPr>
            <a:r>
              <a:rPr lang="tr-TR" sz="2000" dirty="0" smtClean="0">
                <a:latin typeface="Calibri" pitchFamily="34" charset="0"/>
              </a:rPr>
              <a:t>İnsan kişiliğine saygı</a:t>
            </a:r>
          </a:p>
          <a:p>
            <a:pPr marL="566928" indent="-457200" algn="just">
              <a:buFont typeface="+mj-lt"/>
              <a:buAutoNum type="arabicPeriod"/>
            </a:pPr>
            <a:r>
              <a:rPr lang="tr-TR" sz="2000" dirty="0" smtClean="0">
                <a:latin typeface="Calibri" pitchFamily="34" charset="0"/>
              </a:rPr>
              <a:t>İnsanın özgür yaşaması gerektiğine inanç.</a:t>
            </a:r>
          </a:p>
          <a:p>
            <a:pPr marL="566928" indent="-457200" algn="just">
              <a:buFont typeface="+mj-lt"/>
              <a:buAutoNum type="arabicPeriod"/>
            </a:pPr>
            <a:r>
              <a:rPr lang="tr-TR" sz="2000" dirty="0" smtClean="0">
                <a:latin typeface="Calibri" pitchFamily="34" charset="0"/>
              </a:rPr>
              <a:t>İnsanın ussallığına güvenme.</a:t>
            </a:r>
          </a:p>
          <a:p>
            <a:pPr marL="566928" indent="-457200" algn="just">
              <a:buFont typeface="+mj-lt"/>
              <a:buAutoNum type="arabicPeriod"/>
            </a:pPr>
            <a:r>
              <a:rPr lang="tr-TR" sz="2000" dirty="0" smtClean="0">
                <a:latin typeface="Calibri" pitchFamily="34" charset="0"/>
              </a:rPr>
              <a:t>Vatandaşlara karşı eşit işlem.</a:t>
            </a:r>
          </a:p>
          <a:p>
            <a:pPr marL="566928" indent="-457200" algn="just">
              <a:buFont typeface="+mj-lt"/>
              <a:buAutoNum type="arabicPeriod"/>
            </a:pPr>
            <a:r>
              <a:rPr lang="tr-TR" sz="2000" dirty="0" smtClean="0">
                <a:latin typeface="Calibri" pitchFamily="34" charset="0"/>
              </a:rPr>
              <a:t>Vatandaşlara uygulanacak kuralların yasalarla düzenlenmesi.</a:t>
            </a:r>
          </a:p>
          <a:p>
            <a:pPr marL="566928" indent="-457200" algn="just">
              <a:buFont typeface="+mj-lt"/>
              <a:buAutoNum type="arabicPeriod"/>
            </a:pPr>
            <a:r>
              <a:rPr lang="tr-TR" sz="2000" dirty="0" smtClean="0">
                <a:latin typeface="Calibri" pitchFamily="34" charset="0"/>
              </a:rPr>
              <a:t>Kuralların vatandaşlara adil uygulanması ve adil yargılama.</a:t>
            </a:r>
          </a:p>
          <a:p>
            <a:pPr marL="566928" indent="-457200" algn="just">
              <a:buFont typeface="+mj-lt"/>
              <a:buAutoNum type="arabicPeriod"/>
            </a:pPr>
            <a:r>
              <a:rPr lang="tr-TR" sz="2000" dirty="0" smtClean="0">
                <a:latin typeface="Calibri" pitchFamily="34" charset="0"/>
              </a:rPr>
              <a:t>Anayasaya ve anayasal yönetime inanma.</a:t>
            </a:r>
          </a:p>
          <a:p>
            <a:pPr marL="566928" indent="-457200" algn="just">
              <a:buFont typeface="+mj-lt"/>
              <a:buAutoNum type="arabicPeriod"/>
            </a:pPr>
            <a:endParaRPr lang="tr-TR" sz="2000" dirty="0">
              <a:latin typeface="Calibri" pitchFamily="34"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00034" y="857232"/>
            <a:ext cx="8229600" cy="5000660"/>
          </a:xfrm>
        </p:spPr>
        <p:txBody>
          <a:bodyPr>
            <a:normAutofit/>
          </a:bodyPr>
          <a:lstStyle/>
          <a:p>
            <a:pPr algn="just"/>
            <a:endParaRPr lang="tr-TR" sz="2000" dirty="0" smtClean="0">
              <a:latin typeface="Calibri" pitchFamily="34" charset="0"/>
            </a:endParaRPr>
          </a:p>
          <a:p>
            <a:pPr algn="just"/>
            <a:r>
              <a:rPr lang="tr-TR" sz="2000" dirty="0" smtClean="0">
                <a:latin typeface="Calibri" pitchFamily="34" charset="0"/>
              </a:rPr>
              <a:t>Demokrasinin bu yedi temel ilkesinin geçerli olabilmesi için aşağıdaki beş alanda da uygulanmaya konulması gerekmektedir.</a:t>
            </a:r>
          </a:p>
          <a:p>
            <a:pPr marL="566928" indent="-457200" algn="just">
              <a:buFont typeface="+mj-lt"/>
              <a:buAutoNum type="arabicPeriod"/>
            </a:pPr>
            <a:r>
              <a:rPr lang="tr-TR" sz="2000" b="1" dirty="0" smtClean="0">
                <a:latin typeface="Calibri" pitchFamily="34" charset="0"/>
              </a:rPr>
              <a:t>Siyasal Demokrasi:</a:t>
            </a:r>
            <a:r>
              <a:rPr lang="tr-TR" sz="2000" dirty="0" smtClean="0">
                <a:latin typeface="Calibri" pitchFamily="34" charset="0"/>
              </a:rPr>
              <a:t> Vatandaşların devlet yönetimine ilişkin verilecek kararlara katılması sağlanmalıdır.</a:t>
            </a:r>
          </a:p>
          <a:p>
            <a:pPr marL="566928" indent="-457200" algn="just">
              <a:buFont typeface="+mj-lt"/>
              <a:buAutoNum type="arabicPeriod"/>
            </a:pPr>
            <a:r>
              <a:rPr lang="tr-TR" sz="2000" b="1" dirty="0" smtClean="0">
                <a:latin typeface="Calibri" pitchFamily="34" charset="0"/>
              </a:rPr>
              <a:t>Bireysel Demokrasi:  </a:t>
            </a:r>
            <a:r>
              <a:rPr lang="tr-TR" sz="2000" dirty="0" smtClean="0">
                <a:latin typeface="Calibri" pitchFamily="34" charset="0"/>
              </a:rPr>
              <a:t>Yurttaşlar özgürlüklerinin elinden alınmasına ve kendisine yapılacak suçlamalara karşı kendini savunabilmelidir, özgürlüklerine kavuşabilmelidir.</a:t>
            </a:r>
          </a:p>
          <a:p>
            <a:pPr marL="566928" indent="-457200" algn="just">
              <a:buFont typeface="+mj-lt"/>
              <a:buAutoNum type="arabicPeriod"/>
            </a:pPr>
            <a:r>
              <a:rPr lang="tr-TR" sz="2000" b="1" dirty="0" smtClean="0">
                <a:latin typeface="Calibri" pitchFamily="34" charset="0"/>
              </a:rPr>
              <a:t>Ekonomik Demokrasi: </a:t>
            </a:r>
            <a:r>
              <a:rPr lang="tr-TR" sz="2000" dirty="0" smtClean="0">
                <a:latin typeface="Calibri" pitchFamily="34" charset="0"/>
              </a:rPr>
              <a:t>Yurttaş yasal kurallara uygun olduğu sürece yeterli olduğu bir işte çalışabilmelidir.</a:t>
            </a:r>
          </a:p>
          <a:p>
            <a:pPr marL="566928" indent="-457200" algn="just">
              <a:buFont typeface="+mj-lt"/>
              <a:buAutoNum type="arabicPeriod"/>
            </a:pPr>
            <a:r>
              <a:rPr lang="tr-TR" sz="2000" b="1" dirty="0" smtClean="0">
                <a:latin typeface="Calibri" pitchFamily="34" charset="0"/>
              </a:rPr>
              <a:t>Toplumsal Demokrasi: </a:t>
            </a:r>
            <a:r>
              <a:rPr lang="tr-TR" sz="2000" dirty="0" smtClean="0">
                <a:latin typeface="Calibri" pitchFamily="34" charset="0"/>
              </a:rPr>
              <a:t>her vatandaş rengine, diline inançlarına vs bakılmaksızın eşit olarak nitelendirilmelidir.</a:t>
            </a:r>
          </a:p>
          <a:p>
            <a:pPr marL="566928" indent="-457200" algn="just">
              <a:buFont typeface="+mj-lt"/>
              <a:buAutoNum type="arabicPeriod"/>
            </a:pPr>
            <a:r>
              <a:rPr lang="tr-TR" sz="2000" b="1" dirty="0" smtClean="0">
                <a:latin typeface="Calibri" pitchFamily="34" charset="0"/>
              </a:rPr>
              <a:t>Örgütsel Demokrasi: </a:t>
            </a:r>
            <a:r>
              <a:rPr lang="tr-TR" sz="2000" dirty="0" smtClean="0">
                <a:latin typeface="Calibri" pitchFamily="34" charset="0"/>
              </a:rPr>
              <a:t>her vatandaş yasal olmak koşuluyla örgütlere girebilmeli, kendini yetiştirme, geliştirme olanağı bulabilmeli.</a:t>
            </a:r>
            <a:endParaRPr lang="tr-TR" sz="2000" b="1" dirty="0">
              <a:latin typeface="Calibri" pitchFamily="34"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İnsanın kişiliğini yeteneklerinin sonuna kadar geliştirmesine izin vermek ve olanak hazırlamaktır.</a:t>
            </a:r>
          </a:p>
          <a:p>
            <a:pPr algn="just"/>
            <a:r>
              <a:rPr lang="tr-TR" sz="2000" b="1" dirty="0" smtClean="0">
                <a:latin typeface="Calibri" pitchFamily="34" charset="0"/>
              </a:rPr>
              <a:t>Eğitim Hakkı: </a:t>
            </a:r>
            <a:r>
              <a:rPr lang="tr-TR" sz="2000" dirty="0" smtClean="0">
                <a:latin typeface="Calibri" pitchFamily="34" charset="0"/>
              </a:rPr>
              <a:t>TC Anayasası’nın 42. maddesine göre, ‘’ Kimse, eğitim ve öğretim hakkından yoksun bırakılamaz’’.</a:t>
            </a:r>
          </a:p>
          <a:p>
            <a:pPr algn="just"/>
            <a:r>
              <a:rPr lang="tr-TR" sz="2000" dirty="0" smtClean="0">
                <a:latin typeface="Calibri" pitchFamily="34" charset="0"/>
              </a:rPr>
              <a:t>Milli Eğitim Temel Kanunu’nun 7. maddesine göre ‘’ Temel eğitim görmek her Türk vatandaşının hakkıdır’’.</a:t>
            </a:r>
          </a:p>
          <a:p>
            <a:pPr algn="just"/>
            <a:r>
              <a:rPr lang="tr-TR" sz="2000" dirty="0" smtClean="0">
                <a:latin typeface="Calibri" pitchFamily="34" charset="0"/>
              </a:rPr>
              <a:t>Anayasa’ya göre ‘’ ilköğretim, kız ve erkek bütün vatandaşlar için zorunludur ve devlet okullarında parasızdır’’. Eğitim hakkı verilirken, hiç kimseye ayrıcalık hakkı tanınmamıştır.</a:t>
            </a:r>
          </a:p>
          <a:p>
            <a:pPr algn="just"/>
            <a:r>
              <a:rPr lang="tr-TR" sz="2000" dirty="0" smtClean="0">
                <a:latin typeface="Calibri" pitchFamily="34" charset="0"/>
              </a:rPr>
              <a:t>Eğitim hakkının kullanılması için eğitimde fırsat ve olanak eşitliğinin gerçekleştirilmesi zorunludur.</a:t>
            </a:r>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000" dirty="0" smtClean="0"/>
              <a:t>Eğitimde özgürlüğün amacı;</a:t>
            </a:r>
            <a:endParaRPr lang="tr-TR" sz="20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Siyasal açıdan iyi vatandaşın anlamı, yasalara ve toplum kurallarına karşı gelmeden yaşayan insan demektir.</a:t>
            </a:r>
          </a:p>
          <a:p>
            <a:pPr algn="just"/>
            <a:r>
              <a:rPr lang="tr-TR" sz="2000" dirty="0" smtClean="0">
                <a:latin typeface="Calibri" pitchFamily="34" charset="0"/>
              </a:rPr>
              <a:t>Her hükümetin yasal olmasına karşılık, eğitimin bazı yönlerine daha çok önem vermesi, bir hükümetin eğitim programını diğer hükümetin eğitim programından farklılaştırır.</a:t>
            </a:r>
          </a:p>
          <a:p>
            <a:pPr algn="just"/>
            <a:r>
              <a:rPr lang="tr-TR" sz="2000" b="1" dirty="0" smtClean="0">
                <a:latin typeface="Calibri" pitchFamily="34" charset="0"/>
              </a:rPr>
              <a:t>Devlet ve hükümetlerin eğitime yükledikleri siyasal işlevler şöyle açıklanabilir:</a:t>
            </a:r>
            <a:endParaRPr lang="tr-TR" sz="2000" b="1" dirty="0">
              <a:latin typeface="Calibri" pitchFamily="34" charset="0"/>
            </a:endParaRPr>
          </a:p>
        </p:txBody>
      </p:sp>
      <p:sp>
        <p:nvSpPr>
          <p:cNvPr id="3" name="2 Başlık"/>
          <p:cNvSpPr>
            <a:spLocks noGrp="1"/>
          </p:cNvSpPr>
          <p:nvPr>
            <p:ph type="title"/>
          </p:nvPr>
        </p:nvSpPr>
        <p:spPr/>
        <p:txBody>
          <a:bodyPr>
            <a:normAutofit/>
          </a:bodyPr>
          <a:lstStyle/>
          <a:p>
            <a:r>
              <a:rPr lang="tr-TR" sz="2000" dirty="0" smtClean="0"/>
              <a:t>Eğitimin siyasal işlevi:</a:t>
            </a:r>
            <a:endParaRPr lang="tr-TR" sz="20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357158" y="928670"/>
            <a:ext cx="8229600" cy="4525963"/>
          </a:xfrm>
        </p:spPr>
        <p:txBody>
          <a:bodyPr>
            <a:normAutofit/>
          </a:bodyPr>
          <a:lstStyle/>
          <a:p>
            <a:pPr marL="566928" indent="-457200" algn="just">
              <a:buFont typeface="+mj-lt"/>
              <a:buAutoNum type="arabicPeriod"/>
            </a:pPr>
            <a:endParaRPr lang="tr-TR" sz="2000" b="1" dirty="0" smtClean="0">
              <a:latin typeface="Calibri" pitchFamily="34" charset="0"/>
            </a:endParaRPr>
          </a:p>
          <a:p>
            <a:pPr marL="566928" indent="-457200" algn="just">
              <a:buFont typeface="+mj-lt"/>
              <a:buAutoNum type="arabicPeriod"/>
            </a:pPr>
            <a:r>
              <a:rPr lang="tr-TR" sz="2000" b="1" dirty="0" smtClean="0">
                <a:latin typeface="Calibri" pitchFamily="34" charset="0"/>
              </a:rPr>
              <a:t>İyi vatandaş yetiştirmek: </a:t>
            </a:r>
            <a:r>
              <a:rPr lang="tr-TR" sz="2000" dirty="0" smtClean="0">
                <a:latin typeface="Calibri" pitchFamily="34" charset="0"/>
              </a:rPr>
              <a:t>yasalara ve toplum kurallarına karşı gelmeden yaşayan insan.</a:t>
            </a:r>
            <a:endParaRPr lang="tr-TR" sz="2000" b="1" dirty="0" smtClean="0">
              <a:latin typeface="Calibri" pitchFamily="34" charset="0"/>
            </a:endParaRPr>
          </a:p>
          <a:p>
            <a:pPr marL="566928" indent="-457200" algn="just">
              <a:buFont typeface="+mj-lt"/>
              <a:buAutoNum type="arabicPeriod"/>
            </a:pPr>
            <a:r>
              <a:rPr lang="tr-TR" sz="2000" b="1" dirty="0" smtClean="0">
                <a:latin typeface="Calibri" pitchFamily="34" charset="0"/>
              </a:rPr>
              <a:t>Demokrasi eğitimi yapmak: </a:t>
            </a:r>
            <a:r>
              <a:rPr lang="tr-TR" sz="2000" dirty="0" smtClean="0">
                <a:latin typeface="Calibri" pitchFamily="34" charset="0"/>
              </a:rPr>
              <a:t>demokrasi yaşanarak öğrenilir. Eğitimin demokrasi eğitimi açısından görevi, eğitilene demokrasiyi yaşatarak öğretmektir.</a:t>
            </a:r>
          </a:p>
          <a:p>
            <a:pPr marL="566928" indent="-457200" algn="just"/>
            <a:r>
              <a:rPr lang="tr-TR" sz="2000" dirty="0" smtClean="0">
                <a:latin typeface="Calibri" pitchFamily="34" charset="0"/>
              </a:rPr>
              <a:t>Hiçbir siyasal sistem kendine düşman bireyler yetiştirmek istemez.</a:t>
            </a:r>
          </a:p>
          <a:p>
            <a:pPr marL="566928" indent="-457200" algn="just"/>
            <a:endParaRPr lang="tr-TR" sz="2000" dirty="0">
              <a:latin typeface="Calibri" pitchFamily="34"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357158" y="857232"/>
            <a:ext cx="8229600" cy="4929222"/>
          </a:xfrm>
        </p:spPr>
        <p:txBody>
          <a:bodyPr>
            <a:normAutofit/>
          </a:bodyPr>
          <a:lstStyle/>
          <a:p>
            <a:pPr marL="566928" indent="-457200" algn="just">
              <a:buFont typeface="+mj-lt"/>
              <a:buAutoNum type="arabicPeriod"/>
            </a:pPr>
            <a:r>
              <a:rPr lang="tr-TR" sz="2000" b="1" dirty="0" smtClean="0">
                <a:latin typeface="Calibri" pitchFamily="34" charset="0"/>
              </a:rPr>
              <a:t>Eğitim Hukuku: </a:t>
            </a:r>
            <a:r>
              <a:rPr lang="tr-TR" sz="2000" dirty="0" smtClean="0">
                <a:latin typeface="Calibri" pitchFamily="34" charset="0"/>
              </a:rPr>
              <a:t>Eğitimde yapılacak etkinliklerin ve işlemlerin genel çerçevesini verir. Eğitim hukukunun kurallarını veren üç genel kaynak vardır. Bunlar; gelenek hukuku, içtihat hukuku ve yazılı hukuktur.</a:t>
            </a:r>
          </a:p>
          <a:p>
            <a:pPr marL="566928" indent="-457200" algn="just">
              <a:buFont typeface="+mj-lt"/>
              <a:buAutoNum type="arabicPeriod"/>
            </a:pPr>
            <a:r>
              <a:rPr lang="tr-TR" sz="2000" b="1" dirty="0" smtClean="0">
                <a:latin typeface="Calibri" pitchFamily="34" charset="0"/>
              </a:rPr>
              <a:t>Gelenek Hukuku: </a:t>
            </a:r>
            <a:r>
              <a:rPr lang="tr-TR" sz="2000" dirty="0" smtClean="0">
                <a:latin typeface="Calibri" pitchFamily="34" charset="0"/>
              </a:rPr>
              <a:t>toplumda zaman içerisinde, kendiliğinden oluşan geleneklerin, devlet tarafından </a:t>
            </a:r>
            <a:r>
              <a:rPr lang="tr-TR" sz="2000" dirty="0" err="1" smtClean="0">
                <a:latin typeface="Calibri" pitchFamily="34" charset="0"/>
              </a:rPr>
              <a:t>yaptırımlandırılmak</a:t>
            </a:r>
            <a:r>
              <a:rPr lang="tr-TR" sz="2000" dirty="0" smtClean="0">
                <a:latin typeface="Calibri" pitchFamily="34" charset="0"/>
              </a:rPr>
              <a:t> suretiyle hukuk kurallarına dönüşmesinden oluşmuşlardır.örneğin; öğrencilerin öğretmenlerine karşı göstereceği davranışların birçoğu yazılı hukukta yoktur.</a:t>
            </a:r>
            <a:endParaRPr lang="tr-TR" sz="2000" b="1" dirty="0" smtClean="0">
              <a:latin typeface="Calibri" pitchFamily="34" charset="0"/>
            </a:endParaRPr>
          </a:p>
          <a:p>
            <a:pPr marL="566928" indent="-457200" algn="just">
              <a:buFont typeface="+mj-lt"/>
              <a:buAutoNum type="arabicPeriod"/>
            </a:pPr>
            <a:r>
              <a:rPr lang="tr-TR" sz="2000" b="1" dirty="0" smtClean="0">
                <a:latin typeface="Calibri" pitchFamily="34" charset="0"/>
              </a:rPr>
              <a:t>İçtihat Hukuku: </a:t>
            </a:r>
            <a:r>
              <a:rPr lang="tr-TR" sz="2000" dirty="0" smtClean="0">
                <a:latin typeface="Calibri" pitchFamily="34" charset="0"/>
              </a:rPr>
              <a:t>Danıştay ve Yargıtay dairelerinin aynı hukuk konusunda ayrı ayrı kararlar almaları olanaklıdır. Bu durumda ayrı ayrı uygulamaların ortadan kaldırılması için, bu yargı organlarınca ‘</a:t>
            </a:r>
            <a:r>
              <a:rPr lang="tr-TR" sz="2000" dirty="0" err="1" smtClean="0">
                <a:latin typeface="Calibri" pitchFamily="34" charset="0"/>
              </a:rPr>
              <a:t>içtihatı</a:t>
            </a:r>
            <a:r>
              <a:rPr lang="tr-TR" sz="2000" dirty="0" smtClean="0">
                <a:latin typeface="Calibri" pitchFamily="34" charset="0"/>
              </a:rPr>
              <a:t> birleştirme’ kararı alınır. Bu kararlar yönetimi bağlayıcı niteliktedir.</a:t>
            </a:r>
            <a:endParaRPr lang="tr-TR" sz="2000" b="1" dirty="0" smtClean="0">
              <a:latin typeface="Calibri" pitchFamily="34" charset="0"/>
            </a:endParaRPr>
          </a:p>
          <a:p>
            <a:pPr marL="566928" indent="-457200" algn="just">
              <a:buFont typeface="+mj-lt"/>
              <a:buAutoNum type="arabicPeriod"/>
            </a:pPr>
            <a:r>
              <a:rPr lang="tr-TR" sz="2000" b="1" dirty="0" smtClean="0">
                <a:latin typeface="Calibri" pitchFamily="34" charset="0"/>
              </a:rPr>
              <a:t>Yazılı Hukuk: </a:t>
            </a:r>
            <a:r>
              <a:rPr lang="tr-TR" sz="2000" dirty="0" smtClean="0">
                <a:latin typeface="Calibri" pitchFamily="34" charset="0"/>
              </a:rPr>
              <a:t>yetkililerce kabul edilen hukuk kurallarını yazılı olarak duyuran belgelerdir.yazılı hukukun kendi içinde önem sırası vardır. Bunlar;</a:t>
            </a:r>
            <a:endParaRPr lang="tr-TR" sz="2000" b="1" dirty="0">
              <a:latin typeface="Calibri" pitchFamily="34" charset="0"/>
            </a:endParaRPr>
          </a:p>
        </p:txBody>
      </p:sp>
      <p:sp>
        <p:nvSpPr>
          <p:cNvPr id="3" name="2 Başlık"/>
          <p:cNvSpPr>
            <a:spLocks noGrp="1"/>
          </p:cNvSpPr>
          <p:nvPr>
            <p:ph type="title"/>
          </p:nvPr>
        </p:nvSpPr>
        <p:spPr>
          <a:xfrm>
            <a:off x="457200" y="274638"/>
            <a:ext cx="8229600" cy="654032"/>
          </a:xfrm>
        </p:spPr>
        <p:txBody>
          <a:bodyPr>
            <a:normAutofit/>
          </a:bodyPr>
          <a:lstStyle/>
          <a:p>
            <a:pPr algn="just"/>
            <a:r>
              <a:rPr lang="tr-TR" sz="2800" dirty="0" smtClean="0">
                <a:latin typeface="Calibri" pitchFamily="34" charset="0"/>
              </a:rPr>
              <a:t>Eğitimin Yasal Dayanağı</a:t>
            </a:r>
            <a:endParaRPr lang="tr-TR" sz="2800" dirty="0">
              <a:latin typeface="Calibri" pitchFamily="34"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marL="566928" indent="-457200" algn="just">
              <a:buFont typeface="+mj-lt"/>
              <a:buAutoNum type="arabicPeriod"/>
            </a:pPr>
            <a:r>
              <a:rPr lang="tr-TR" sz="2000" dirty="0" smtClean="0">
                <a:latin typeface="Calibri" pitchFamily="34" charset="0"/>
              </a:rPr>
              <a:t>Anayasa</a:t>
            </a:r>
          </a:p>
          <a:p>
            <a:pPr marL="566928" indent="-457200" algn="just">
              <a:buFont typeface="+mj-lt"/>
              <a:buAutoNum type="arabicPeriod"/>
            </a:pPr>
            <a:r>
              <a:rPr lang="tr-TR" sz="2000" dirty="0" smtClean="0">
                <a:latin typeface="Calibri" pitchFamily="34" charset="0"/>
              </a:rPr>
              <a:t>Kanun</a:t>
            </a:r>
          </a:p>
          <a:p>
            <a:pPr marL="566928" indent="-457200" algn="just">
              <a:buFont typeface="+mj-lt"/>
              <a:buAutoNum type="arabicPeriod"/>
            </a:pPr>
            <a:r>
              <a:rPr lang="tr-TR" sz="2000" dirty="0" smtClean="0">
                <a:latin typeface="Calibri" pitchFamily="34" charset="0"/>
              </a:rPr>
              <a:t>Tüzükler</a:t>
            </a:r>
          </a:p>
          <a:p>
            <a:pPr marL="566928" indent="-457200" algn="just">
              <a:buFont typeface="+mj-lt"/>
              <a:buAutoNum type="arabicPeriod"/>
            </a:pPr>
            <a:r>
              <a:rPr lang="tr-TR" sz="2000" dirty="0" smtClean="0">
                <a:latin typeface="Calibri" pitchFamily="34" charset="0"/>
              </a:rPr>
              <a:t>Yönetmelikler</a:t>
            </a:r>
          </a:p>
          <a:p>
            <a:pPr marL="566928" indent="-457200" algn="just">
              <a:buFont typeface="+mj-lt"/>
              <a:buAutoNum type="arabicPeriod"/>
            </a:pPr>
            <a:r>
              <a:rPr lang="tr-TR" sz="2000" dirty="0" smtClean="0">
                <a:latin typeface="Calibri" pitchFamily="34" charset="0"/>
              </a:rPr>
              <a:t>Kararnameler</a:t>
            </a:r>
          </a:p>
          <a:p>
            <a:pPr marL="566928" indent="-457200" algn="just">
              <a:buFont typeface="+mj-lt"/>
              <a:buAutoNum type="arabicPeriod"/>
            </a:pPr>
            <a:r>
              <a:rPr lang="tr-TR" sz="2000" dirty="0" smtClean="0">
                <a:latin typeface="Calibri" pitchFamily="34" charset="0"/>
              </a:rPr>
              <a:t>Yönergeler</a:t>
            </a:r>
          </a:p>
          <a:p>
            <a:pPr marL="566928" indent="-457200" algn="just">
              <a:buFont typeface="+mj-lt"/>
              <a:buAutoNum type="arabicPeriod"/>
            </a:pPr>
            <a:r>
              <a:rPr lang="tr-TR" sz="2000" dirty="0" smtClean="0">
                <a:latin typeface="Calibri" pitchFamily="34" charset="0"/>
              </a:rPr>
              <a:t>Genelgeler</a:t>
            </a:r>
          </a:p>
          <a:p>
            <a:pPr marL="566928" indent="-457200" algn="just">
              <a:buNone/>
            </a:pPr>
            <a:endParaRPr lang="tr-TR" sz="2000" dirty="0">
              <a:latin typeface="Calibri" pitchFamily="34"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Hukuki anlamıyla; devletin örgütlenmesi ve işleyişiyle, devlet-toplum ilişkilerini düzenleyen temel hukuk kuralları bütünüdür. </a:t>
            </a:r>
          </a:p>
          <a:p>
            <a:pPr algn="just"/>
            <a:endParaRPr lang="tr-TR" sz="2000" dirty="0" smtClean="0">
              <a:latin typeface="Calibri" pitchFamily="34" charset="0"/>
            </a:endParaRPr>
          </a:p>
          <a:p>
            <a:pPr algn="just"/>
            <a:r>
              <a:rPr lang="tr-TR" sz="2000" dirty="0" smtClean="0">
                <a:latin typeface="Calibri" pitchFamily="34" charset="0"/>
              </a:rPr>
              <a:t>Anayasa, devletin temel yapısını, kuruluşunu, yönetim biçimini, devletin temel organlarını, bunların birbirleriyle olan ilişkilerini, kişilerin temel hak ve özgürlüklerini düzenler.</a:t>
            </a:r>
          </a:p>
          <a:p>
            <a:pPr algn="just"/>
            <a:endParaRPr lang="tr-TR" sz="2000" dirty="0" smtClean="0">
              <a:latin typeface="Calibri" pitchFamily="34" charset="0"/>
            </a:endParaRPr>
          </a:p>
          <a:p>
            <a:pPr algn="just"/>
            <a:r>
              <a:rPr lang="tr-TR" sz="2000" dirty="0" smtClean="0">
                <a:latin typeface="Calibri" pitchFamily="34" charset="0"/>
              </a:rPr>
              <a:t>TC Anayasası tüm hukuki belgelerin kaynağıdır. Hiçbir yasa </a:t>
            </a:r>
            <a:r>
              <a:rPr lang="tr-TR" sz="2000" dirty="0" err="1" smtClean="0">
                <a:latin typeface="Calibri" pitchFamily="34" charset="0"/>
              </a:rPr>
              <a:t>ANAYASA’ya</a:t>
            </a:r>
            <a:r>
              <a:rPr lang="tr-TR" sz="2000" dirty="0" smtClean="0">
                <a:latin typeface="Calibri" pitchFamily="34" charset="0"/>
              </a:rPr>
              <a:t> aykırı bir hüküm getiremez.</a:t>
            </a:r>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800" dirty="0" smtClean="0"/>
              <a:t>Anayasa</a:t>
            </a:r>
            <a:endParaRPr lang="tr-TR"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481328"/>
            <a:ext cx="8043890" cy="4525963"/>
          </a:xfrm>
        </p:spPr>
        <p:txBody>
          <a:bodyPr>
            <a:normAutofit fontScale="92500"/>
          </a:bodyPr>
          <a:lstStyle/>
          <a:p>
            <a:pPr algn="just">
              <a:lnSpc>
                <a:spcPct val="150000"/>
              </a:lnSpc>
            </a:pPr>
            <a:r>
              <a:rPr lang="tr-TR" sz="2200" dirty="0" smtClean="0">
                <a:latin typeface="Calibri" pitchFamily="34" charset="0"/>
              </a:rPr>
              <a:t>Sosyoloji biliminin inceleme alanı, toplumdur. </a:t>
            </a:r>
            <a:r>
              <a:rPr lang="tr-TR" sz="2200" i="1" dirty="0" smtClean="0">
                <a:solidFill>
                  <a:srgbClr val="FF0000"/>
                </a:solidFill>
                <a:latin typeface="Calibri" pitchFamily="34" charset="0"/>
              </a:rPr>
              <a:t>Toplumlar</a:t>
            </a:r>
            <a:r>
              <a:rPr lang="tr-TR" sz="2200" dirty="0" smtClean="0">
                <a:latin typeface="Calibri" pitchFamily="34" charset="0"/>
              </a:rPr>
              <a:t>, bireylerin bir araya gelmesiyle oluşan ve karmaşık bir yapıya sahip örgütlenmelerdir.</a:t>
            </a:r>
          </a:p>
          <a:p>
            <a:pPr algn="just">
              <a:lnSpc>
                <a:spcPct val="150000"/>
              </a:lnSpc>
            </a:pPr>
            <a:r>
              <a:rPr lang="tr-TR" sz="2200" dirty="0" smtClean="0">
                <a:latin typeface="Calibri" pitchFamily="34" charset="0"/>
              </a:rPr>
              <a:t>Ancak sosyoloji bireyleri değil, bunların </a:t>
            </a:r>
            <a:r>
              <a:rPr lang="tr-TR" sz="2200" dirty="0" smtClean="0">
                <a:solidFill>
                  <a:srgbClr val="FF0000"/>
                </a:solidFill>
                <a:latin typeface="Calibri" pitchFamily="34" charset="0"/>
              </a:rPr>
              <a:t>toplumsal yaşantı içinde </a:t>
            </a:r>
            <a:r>
              <a:rPr lang="tr-TR" sz="2200" dirty="0" smtClean="0">
                <a:latin typeface="Calibri" pitchFamily="34" charset="0"/>
              </a:rPr>
              <a:t>oluşturdukları kurumları, ilişkileri ve yapmış oldukları faaliyetleri inceler.</a:t>
            </a:r>
          </a:p>
          <a:p>
            <a:pPr algn="just">
              <a:lnSpc>
                <a:spcPct val="150000"/>
              </a:lnSpc>
            </a:pPr>
            <a:r>
              <a:rPr lang="tr-TR" sz="2200" dirty="0" smtClean="0">
                <a:solidFill>
                  <a:srgbClr val="FF0000"/>
                </a:solidFill>
                <a:latin typeface="Calibri" pitchFamily="34" charset="0"/>
              </a:rPr>
              <a:t>Sosyolojinin kelime anlamı</a:t>
            </a:r>
            <a:r>
              <a:rPr lang="tr-TR" sz="2200" dirty="0" smtClean="0">
                <a:latin typeface="Calibri" pitchFamily="34" charset="0"/>
              </a:rPr>
              <a:t>: toplum bilimi yani toplumu inceleyen bilim.</a:t>
            </a:r>
          </a:p>
          <a:p>
            <a:pPr algn="just">
              <a:lnSpc>
                <a:spcPct val="150000"/>
              </a:lnSpc>
            </a:pPr>
            <a:endParaRPr lang="tr-TR" sz="2200" dirty="0" smtClean="0">
              <a:latin typeface="Calibri" pitchFamily="34" charset="0"/>
            </a:endParaRPr>
          </a:p>
          <a:p>
            <a:pPr algn="just">
              <a:lnSpc>
                <a:spcPct val="150000"/>
              </a:lnSpc>
            </a:pPr>
            <a:r>
              <a:rPr lang="tr-TR" sz="2200" i="1" dirty="0" smtClean="0">
                <a:latin typeface="Calibri" pitchFamily="34" charset="0"/>
              </a:rPr>
              <a:t>Sosyoloji toplumsal bütünlüğü amaçlar</a:t>
            </a:r>
            <a:r>
              <a:rPr lang="tr-TR" sz="2000" i="1" dirty="0" smtClean="0">
                <a:latin typeface="Calibri" pitchFamily="34" charset="0"/>
              </a:rPr>
              <a:t>.</a:t>
            </a:r>
            <a:endParaRPr lang="tr-TR" sz="2000" i="1" dirty="0">
              <a:latin typeface="Calibri" pitchFamily="34" charset="0"/>
            </a:endParaRPr>
          </a:p>
        </p:txBody>
      </p:sp>
      <p:sp>
        <p:nvSpPr>
          <p:cNvPr id="3" name="2 Başlık"/>
          <p:cNvSpPr>
            <a:spLocks noGrp="1"/>
          </p:cNvSpPr>
          <p:nvPr>
            <p:ph type="title"/>
          </p:nvPr>
        </p:nvSpPr>
        <p:spPr/>
        <p:txBody>
          <a:bodyPr/>
          <a:lstStyle/>
          <a:p>
            <a:r>
              <a:rPr lang="tr-TR" dirty="0" smtClean="0">
                <a:latin typeface="Calibri" pitchFamily="34" charset="0"/>
              </a:rPr>
              <a:t>Sosyoloji Nedir?</a:t>
            </a:r>
            <a:endParaRPr lang="tr-TR" dirty="0">
              <a:latin typeface="Calibri" pitchFamily="34"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Anayasadan sonra eğitime güç veren ikinci kaynak eğitime ilişkin kanunlardır.</a:t>
            </a:r>
          </a:p>
          <a:p>
            <a:pPr algn="just"/>
            <a:r>
              <a:rPr lang="tr-TR" sz="2000" dirty="0" smtClean="0">
                <a:latin typeface="Calibri" pitchFamily="34" charset="0"/>
              </a:rPr>
              <a:t>Kanun, yetkili bir organ tarafından belirli usullere uyularak, yazılı hale getirilmiş olan hukuk kurallarıdır.</a:t>
            </a:r>
          </a:p>
          <a:p>
            <a:pPr algn="just"/>
            <a:r>
              <a:rPr lang="tr-TR" sz="2000" dirty="0" smtClean="0">
                <a:latin typeface="Calibri" pitchFamily="34" charset="0"/>
              </a:rPr>
              <a:t>Bugün, Türkiye de kanun kurmaya yetkili organ, TBMM’dir.</a:t>
            </a:r>
          </a:p>
          <a:p>
            <a:pPr algn="just"/>
            <a:r>
              <a:rPr lang="tr-TR" sz="2000" dirty="0" smtClean="0">
                <a:latin typeface="Calibri" pitchFamily="34" charset="0"/>
              </a:rPr>
              <a:t>Tasarıların kanun haline gelebilmesi için TBMM tarafından kabul edilmesi şarttır.</a:t>
            </a:r>
          </a:p>
          <a:p>
            <a:pPr algn="just"/>
            <a:r>
              <a:rPr lang="tr-TR" sz="2000" dirty="0" smtClean="0">
                <a:latin typeface="Calibri" pitchFamily="34" charset="0"/>
              </a:rPr>
              <a:t>TBMM’nce benimsenen kanun tasarısı yine Cumhurbaşkanı’nın onayı ve Resmi Gazete de yayımı ile yasalaşıp yürürlüğe girer.</a:t>
            </a:r>
          </a:p>
          <a:p>
            <a:pPr algn="just"/>
            <a:r>
              <a:rPr lang="tr-TR" sz="2000" dirty="0" smtClean="0">
                <a:latin typeface="Calibri" pitchFamily="34" charset="0"/>
              </a:rPr>
              <a:t>Milli eğitimle doğrudan ilgili olan yasalara eğitim kanunları denir.</a:t>
            </a:r>
          </a:p>
        </p:txBody>
      </p:sp>
      <p:sp>
        <p:nvSpPr>
          <p:cNvPr id="3" name="2 Başlık"/>
          <p:cNvSpPr>
            <a:spLocks noGrp="1"/>
          </p:cNvSpPr>
          <p:nvPr>
            <p:ph type="title"/>
          </p:nvPr>
        </p:nvSpPr>
        <p:spPr/>
        <p:txBody>
          <a:bodyPr>
            <a:normAutofit/>
          </a:bodyPr>
          <a:lstStyle/>
          <a:p>
            <a:r>
              <a:rPr lang="tr-TR" sz="2800" dirty="0" smtClean="0"/>
              <a:t>Kanun</a:t>
            </a:r>
            <a:endParaRPr lang="tr-TR" sz="2800"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Tüzük kanundan sonra gelen en güçlü hukuki metindir.</a:t>
            </a:r>
          </a:p>
          <a:p>
            <a:pPr algn="just"/>
            <a:r>
              <a:rPr lang="tr-TR" sz="2000" dirty="0" smtClean="0">
                <a:latin typeface="Calibri" pitchFamily="34" charset="0"/>
              </a:rPr>
              <a:t>Tüzükler Cumhurbaşkanı’nca imzalanır ve kanunlar gibi yayımlanır.</a:t>
            </a:r>
          </a:p>
          <a:p>
            <a:pPr algn="just"/>
            <a:r>
              <a:rPr lang="tr-TR" sz="2000" dirty="0" smtClean="0">
                <a:latin typeface="Calibri" pitchFamily="34" charset="0"/>
              </a:rPr>
              <a:t>Tüzük, bakanlar kurulunun çıkardığı yazılı metinlerdir.</a:t>
            </a:r>
          </a:p>
          <a:p>
            <a:pPr algn="just"/>
            <a:r>
              <a:rPr lang="tr-TR" sz="2000" dirty="0" smtClean="0">
                <a:latin typeface="Calibri" pitchFamily="34" charset="0"/>
              </a:rPr>
              <a:t>Resmi Gazete’de yayımlanan tüzük, yürürlüğe giriş tarihi yoksa, yayımlandıktan 45 gün sonra yürürlüğe girer.</a:t>
            </a:r>
          </a:p>
          <a:p>
            <a:pPr algn="just"/>
            <a:r>
              <a:rPr lang="tr-TR" sz="2000" dirty="0" smtClean="0">
                <a:latin typeface="Calibri" pitchFamily="34" charset="0"/>
              </a:rPr>
              <a:t>Bir tüzüğün kanunlara aykırı olmaması gerekir.</a:t>
            </a:r>
          </a:p>
          <a:p>
            <a:pPr algn="just"/>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800" dirty="0" smtClean="0"/>
              <a:t>Tüzükler</a:t>
            </a:r>
            <a:endParaRPr lang="tr-TR" sz="2800"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Güç yönünden tüzükten sonra gelir.</a:t>
            </a:r>
          </a:p>
          <a:p>
            <a:pPr algn="just"/>
            <a:r>
              <a:rPr lang="tr-TR" sz="2000" dirty="0" smtClean="0">
                <a:latin typeface="Calibri" pitchFamily="34" charset="0"/>
              </a:rPr>
              <a:t>Yasalardan daha ayrıntılı ayrıntılı hazırlanmış metinlerdir.</a:t>
            </a:r>
          </a:p>
          <a:p>
            <a:pPr algn="just"/>
            <a:r>
              <a:rPr lang="tr-TR" sz="2000" dirty="0" smtClean="0">
                <a:latin typeface="Calibri" pitchFamily="34" charset="0"/>
              </a:rPr>
              <a:t>Hangi yönetmeliklerin resmi gazetede yayımlanacağı kanunda belirtilir.</a:t>
            </a:r>
          </a:p>
          <a:p>
            <a:pPr algn="just"/>
            <a:r>
              <a:rPr lang="tr-TR" sz="2000" dirty="0" smtClean="0">
                <a:latin typeface="Calibri" pitchFamily="34" charset="0"/>
              </a:rPr>
              <a:t>Eğitime yönelik pek çok yönetmelik vardır. Örneğin; atamalar</a:t>
            </a:r>
          </a:p>
          <a:p>
            <a:pPr algn="just"/>
            <a:endParaRPr lang="tr-TR" sz="2000" dirty="0" smtClean="0">
              <a:latin typeface="Calibri" pitchFamily="34" charset="0"/>
            </a:endParaRPr>
          </a:p>
          <a:p>
            <a:pPr algn="just"/>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800" dirty="0" smtClean="0"/>
              <a:t>Yönetmelikler</a:t>
            </a:r>
            <a:endParaRPr lang="tr-TR" sz="2800"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Kurullarca çıkarılan metinlerdir.</a:t>
            </a:r>
          </a:p>
          <a:p>
            <a:pPr algn="just"/>
            <a:r>
              <a:rPr lang="tr-TR" sz="2000" dirty="0" smtClean="0">
                <a:latin typeface="Calibri" pitchFamily="34" charset="0"/>
              </a:rPr>
              <a:t>Bakanlar kurulu, bakan, müsteşar ve genel müdürden oluşan atama kurulu gibi üst düzeyde oluşan kuralların çıkardığı metinlere kararname denir.</a:t>
            </a:r>
          </a:p>
          <a:p>
            <a:pPr algn="just"/>
            <a:r>
              <a:rPr lang="tr-TR" sz="2000" dirty="0" smtClean="0">
                <a:latin typeface="Calibri" pitchFamily="34" charset="0"/>
              </a:rPr>
              <a:t>Bazı yüksek makam memurları, cumhurbaşkanı, başbakan ve ilgili makamın imzalarıyla atanır.</a:t>
            </a:r>
          </a:p>
          <a:p>
            <a:pPr algn="just"/>
            <a:r>
              <a:rPr lang="tr-TR" sz="2000" dirty="0" smtClean="0">
                <a:latin typeface="Calibri" pitchFamily="34" charset="0"/>
              </a:rPr>
              <a:t>kararnameler günün şartlarına göre yönetmeliklere kıyasla daha sık değişirler fakat yönetmeliklerden daha az güçlü değildir.</a:t>
            </a:r>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800" dirty="0" smtClean="0"/>
              <a:t>Kararnameler</a:t>
            </a:r>
            <a:endParaRPr lang="tr-TR" sz="2800"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Bir işin adım adım nasıl yapılacağını gösteren metindir.</a:t>
            </a:r>
          </a:p>
          <a:p>
            <a:pPr algn="just"/>
            <a:r>
              <a:rPr lang="tr-TR" sz="2000" dirty="0" smtClean="0">
                <a:latin typeface="Calibri" pitchFamily="34" charset="0"/>
              </a:rPr>
              <a:t>Bir işi en kestirme yoldan yaptırmak için hazırlanır.</a:t>
            </a:r>
          </a:p>
          <a:p>
            <a:pPr algn="just"/>
            <a:r>
              <a:rPr lang="tr-TR" sz="2000" dirty="0" smtClean="0">
                <a:latin typeface="Calibri" pitchFamily="34" charset="0"/>
              </a:rPr>
              <a:t>Örneğin; dersin nasıl yapılacağını, makinenin nasıl kullanılacağını, yangının nasıl söndürüleceğini, ilk yardımın nasıl yapılacağını adım adım gösteren yönergeler gibi …</a:t>
            </a:r>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800" dirty="0" smtClean="0"/>
              <a:t>Yönergeler</a:t>
            </a:r>
            <a:endParaRPr lang="tr-TR" sz="2800"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Bir kuruluşun genelini ya da büyük çoğunluğunu ilgilendiren emirler ve duyurulardır.</a:t>
            </a:r>
          </a:p>
          <a:p>
            <a:pPr algn="just"/>
            <a:r>
              <a:rPr lang="tr-TR" sz="2000" dirty="0" smtClean="0">
                <a:latin typeface="Calibri" pitchFamily="34" charset="0"/>
              </a:rPr>
              <a:t>Bunlar diğer emirlere göre daha uzun süre geçerlidir.</a:t>
            </a:r>
          </a:p>
          <a:p>
            <a:pPr algn="just"/>
            <a:r>
              <a:rPr lang="tr-TR" sz="2000" dirty="0" smtClean="0">
                <a:latin typeface="Calibri" pitchFamily="34" charset="0"/>
              </a:rPr>
              <a:t>bir yönetici genelge belgelerini ne denli anlamış ise, hukuki yönden hata yapma payı o oranda azalır.</a:t>
            </a:r>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800" dirty="0" smtClean="0"/>
              <a:t>Genelgeler</a:t>
            </a:r>
            <a:endParaRPr lang="tr-TR" sz="2800"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Eğitimin ekonomik kalkınma ile bağını, uyuşumunu kurmaya çalışan belgelerdir.</a:t>
            </a:r>
          </a:p>
          <a:p>
            <a:pPr algn="just"/>
            <a:r>
              <a:rPr lang="tr-TR" sz="2000" dirty="0" smtClean="0">
                <a:latin typeface="Calibri" pitchFamily="34" charset="0"/>
              </a:rPr>
              <a:t>TBMM onayından geçtikten sonra uygulamaya konulduğu için yasalardan sonra gelen diğer bir yasal metin de beş yıllık kalkınma planıdır.</a:t>
            </a:r>
          </a:p>
          <a:p>
            <a:pPr algn="just"/>
            <a:r>
              <a:rPr lang="tr-TR" sz="2000" dirty="0" smtClean="0">
                <a:latin typeface="Calibri" pitchFamily="34" charset="0"/>
              </a:rPr>
              <a:t>Eğitimde izlenecek temel politikaları, uygulanacak ilkeleri ve gerçekleştirilecek hedefleri içeren eğitim planları da toplumun diğer kalkınma hedefleriyle tutarlılık içinde yer aldı.</a:t>
            </a:r>
          </a:p>
          <a:p>
            <a:pPr algn="just"/>
            <a:r>
              <a:rPr lang="tr-TR" sz="2000" dirty="0" smtClean="0">
                <a:latin typeface="Calibri" pitchFamily="34" charset="0"/>
              </a:rPr>
              <a:t>Eğitim planlaması, önce genel amaçların, politikaların, ilkelerin saptanmasıyla başlar. Sonra özel hedefler izler.</a:t>
            </a:r>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800" dirty="0" smtClean="0"/>
              <a:t>Kalkınma Planları</a:t>
            </a:r>
            <a:endParaRPr lang="tr-TR" sz="2800"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b="1" dirty="0" smtClean="0">
                <a:latin typeface="Calibri" pitchFamily="34" charset="0"/>
              </a:rPr>
              <a:t>Milli Eğitim Şûrası</a:t>
            </a:r>
          </a:p>
          <a:p>
            <a:pPr algn="just"/>
            <a:r>
              <a:rPr lang="tr-TR" sz="2000" b="1" dirty="0" smtClean="0">
                <a:latin typeface="Calibri" pitchFamily="34" charset="0"/>
              </a:rPr>
              <a:t>Yüksek Öğretim Kurulu</a:t>
            </a:r>
          </a:p>
          <a:p>
            <a:pPr algn="just"/>
            <a:r>
              <a:rPr lang="tr-TR" sz="2000" b="1" dirty="0" smtClean="0">
                <a:latin typeface="Calibri" pitchFamily="34" charset="0"/>
              </a:rPr>
              <a:t>Mesleki ve Teknik Öğretim Yüksek Danışma Kurulu</a:t>
            </a:r>
          </a:p>
          <a:p>
            <a:pPr algn="just"/>
            <a:r>
              <a:rPr lang="tr-TR" sz="2000" b="1" dirty="0" smtClean="0">
                <a:latin typeface="Calibri" pitchFamily="34" charset="0"/>
              </a:rPr>
              <a:t>Türk Dili Danışma Kurulu’dur.</a:t>
            </a:r>
            <a:endParaRPr lang="tr-TR" sz="2000" b="1" dirty="0">
              <a:latin typeface="Calibri" pitchFamily="34" charset="0"/>
            </a:endParaRPr>
          </a:p>
        </p:txBody>
      </p:sp>
      <p:sp>
        <p:nvSpPr>
          <p:cNvPr id="3" name="2 Başlık"/>
          <p:cNvSpPr>
            <a:spLocks noGrp="1"/>
          </p:cNvSpPr>
          <p:nvPr>
            <p:ph type="title"/>
          </p:nvPr>
        </p:nvSpPr>
        <p:spPr/>
        <p:txBody>
          <a:bodyPr>
            <a:normAutofit/>
          </a:bodyPr>
          <a:lstStyle/>
          <a:p>
            <a:r>
              <a:rPr lang="tr-TR" sz="2800" dirty="0" smtClean="0"/>
              <a:t>Eğitim Kurulları</a:t>
            </a:r>
            <a:endParaRPr lang="tr-TR" sz="2800"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Tarihsel süreç içinde şûra örgütlenmesi incelendiğinde, şûra düşüncesinin, Ulusal Kurtuluş Mücadelesi sürdürülürken, Atatürk’ün yönetiminde 16 Temmuz 1921’de Ankara’da toplanan Maarif Kongresi’ne dayandığı görülmektedir.</a:t>
            </a:r>
          </a:p>
          <a:p>
            <a:pPr algn="just"/>
            <a:r>
              <a:rPr lang="tr-TR" sz="2000" dirty="0" smtClean="0">
                <a:latin typeface="Calibri" pitchFamily="34" charset="0"/>
              </a:rPr>
              <a:t>Birinci Milli Eğitim Şûrası 1939 yılında toplanmıştır.</a:t>
            </a:r>
          </a:p>
          <a:p>
            <a:pPr algn="just"/>
            <a:r>
              <a:rPr lang="tr-TR" sz="2000" dirty="0" smtClean="0">
                <a:latin typeface="Calibri" pitchFamily="34" charset="0"/>
              </a:rPr>
              <a:t>Milli Eğitim Şûrası, Bakanlığın en önemli danışma kuruludur.</a:t>
            </a:r>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800" dirty="0" smtClean="0"/>
              <a:t>Milli Eğitim </a:t>
            </a:r>
            <a:r>
              <a:rPr lang="tr-TR" sz="2800" dirty="0" smtClean="0">
                <a:latin typeface="Calibri" pitchFamily="34" charset="0"/>
              </a:rPr>
              <a:t>Şûrası</a:t>
            </a:r>
            <a:endParaRPr lang="tr-TR" sz="2800"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2547 sayılı Yüksek Öğretim Kanunu ile 1981’de kurulan ‘’Yüksek Öğretim Kurulu, tüm Yükseköğretimi düzenleyen ve yükseköğretim kurumlarının etkinliklerine yön veren, bu kanunla kendisine verilen görev ve yetkiler çerçevesinde özerkliğe ve kamu tüzel kişiliğine sahip bir kuruluştur.</a:t>
            </a:r>
          </a:p>
          <a:p>
            <a:pPr algn="just"/>
            <a:r>
              <a:rPr lang="tr-TR" sz="2000" dirty="0" smtClean="0">
                <a:latin typeface="Calibri" pitchFamily="34" charset="0"/>
              </a:rPr>
              <a:t>Yüksek Öğretim Kuruluna, Yüksek Öğretim Denetleme Kurulu, Öğrenci Seçme ve Yerleştirme Merkezi ile gerekli planlama, araştırma, geliştirme, değerlendirme, bütçe,yatırım ve koordinasyon faaliyetleri ile ilgili birimler bağlıdır. Yüksek Öğretim Kurulu;</a:t>
            </a:r>
            <a:endParaRPr lang="tr-TR" sz="2000" dirty="0">
              <a:latin typeface="Calibri" pitchFamily="34" charset="0"/>
            </a:endParaRPr>
          </a:p>
        </p:txBody>
      </p:sp>
      <p:sp>
        <p:nvSpPr>
          <p:cNvPr id="3" name="2 Başlık"/>
          <p:cNvSpPr>
            <a:spLocks noGrp="1"/>
          </p:cNvSpPr>
          <p:nvPr>
            <p:ph type="title"/>
          </p:nvPr>
        </p:nvSpPr>
        <p:spPr>
          <a:xfrm>
            <a:off x="457200" y="428604"/>
            <a:ext cx="8229600" cy="989034"/>
          </a:xfrm>
        </p:spPr>
        <p:txBody>
          <a:bodyPr>
            <a:normAutofit/>
          </a:bodyPr>
          <a:lstStyle/>
          <a:p>
            <a:r>
              <a:rPr lang="tr-TR" sz="2800" dirty="0" smtClean="0">
                <a:latin typeface="Calibri" pitchFamily="34" charset="0"/>
              </a:rPr>
              <a:t>Yüksek Öğretim Kurulu</a:t>
            </a:r>
            <a:br>
              <a:rPr lang="tr-TR" sz="2800" dirty="0" smtClean="0">
                <a:latin typeface="Calibri" pitchFamily="34" charset="0"/>
              </a:rPr>
            </a:br>
            <a:endParaRPr lang="tr-TR"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28596" y="1214422"/>
            <a:ext cx="7858180" cy="4525963"/>
          </a:xfrm>
        </p:spPr>
        <p:txBody>
          <a:bodyPr>
            <a:normAutofit/>
          </a:bodyPr>
          <a:lstStyle/>
          <a:p>
            <a:pPr algn="just">
              <a:lnSpc>
                <a:spcPct val="150000"/>
              </a:lnSpc>
            </a:pPr>
            <a:r>
              <a:rPr lang="tr-TR" sz="2000" dirty="0" smtClean="0">
                <a:latin typeface="Calibri" pitchFamily="34" charset="0"/>
              </a:rPr>
              <a:t>Sosyoloji, toplumun </a:t>
            </a:r>
            <a:r>
              <a:rPr lang="tr-TR" sz="2000" dirty="0" smtClean="0">
                <a:solidFill>
                  <a:srgbClr val="FF0000"/>
                </a:solidFill>
                <a:latin typeface="Calibri" pitchFamily="34" charset="0"/>
              </a:rPr>
              <a:t>yapısını, fonksiyonlarını</a:t>
            </a:r>
            <a:r>
              <a:rPr lang="tr-TR" sz="2000" dirty="0" smtClean="0">
                <a:latin typeface="Calibri" pitchFamily="34" charset="0"/>
              </a:rPr>
              <a:t>, bu yapı ve fonksiyonlarda meydana gelen </a:t>
            </a:r>
            <a:r>
              <a:rPr lang="tr-TR" sz="2000" dirty="0" smtClean="0">
                <a:solidFill>
                  <a:srgbClr val="FF0000"/>
                </a:solidFill>
                <a:latin typeface="Calibri" pitchFamily="34" charset="0"/>
              </a:rPr>
              <a:t>değişmeleri,</a:t>
            </a:r>
            <a:r>
              <a:rPr lang="tr-TR" sz="2000" dirty="0" smtClean="0">
                <a:latin typeface="Calibri" pitchFamily="34" charset="0"/>
              </a:rPr>
              <a:t> bu değişmeler sonucu ortaya çıkan </a:t>
            </a:r>
            <a:r>
              <a:rPr lang="tr-TR" sz="2000" dirty="0" smtClean="0">
                <a:solidFill>
                  <a:srgbClr val="FF0000"/>
                </a:solidFill>
                <a:latin typeface="Calibri" pitchFamily="34" charset="0"/>
              </a:rPr>
              <a:t>toplumsal sorunları</a:t>
            </a:r>
            <a:r>
              <a:rPr lang="tr-TR" sz="2000" dirty="0" smtClean="0">
                <a:latin typeface="Calibri" pitchFamily="34" charset="0"/>
              </a:rPr>
              <a:t>; her türlü toplumsal olay ve olguları kendine has yöntemlerle inceleyerek bazı bazı yasalara bağlayan, </a:t>
            </a:r>
            <a:r>
              <a:rPr lang="tr-TR" sz="2000" dirty="0" smtClean="0">
                <a:solidFill>
                  <a:srgbClr val="FF0000"/>
                </a:solidFill>
                <a:latin typeface="Calibri" pitchFamily="34" charset="0"/>
              </a:rPr>
              <a:t>toplumsal sorunlara çözüm arayan</a:t>
            </a:r>
            <a:r>
              <a:rPr lang="tr-TR" sz="2000" dirty="0" smtClean="0">
                <a:latin typeface="Calibri" pitchFamily="34" charset="0"/>
              </a:rPr>
              <a:t> bir bilim dalıdır.</a:t>
            </a:r>
          </a:p>
          <a:p>
            <a:pPr algn="just">
              <a:lnSpc>
                <a:spcPct val="150000"/>
              </a:lnSpc>
            </a:pPr>
            <a:r>
              <a:rPr lang="tr-TR" sz="2000" dirty="0" smtClean="0">
                <a:latin typeface="Calibri" pitchFamily="34" charset="0"/>
              </a:rPr>
              <a:t>Sosyolog bilim adamı E. </a:t>
            </a:r>
            <a:r>
              <a:rPr lang="tr-TR" sz="2000" dirty="0" err="1" smtClean="0">
                <a:latin typeface="Calibri" pitchFamily="34" charset="0"/>
              </a:rPr>
              <a:t>Durkheim</a:t>
            </a:r>
            <a:r>
              <a:rPr lang="tr-TR" sz="2000" dirty="0" smtClean="0">
                <a:latin typeface="Calibri" pitchFamily="34" charset="0"/>
              </a:rPr>
              <a:t>; eğitime toplumsal kurum niteliği kazandıran, toplumsal çevrenin insan üzerinde etkileri olduğunu ve onda değişiklikler meydana getirdiğini söyler.</a:t>
            </a:r>
          </a:p>
          <a:p>
            <a:pPr algn="just">
              <a:lnSpc>
                <a:spcPct val="150000"/>
              </a:lnSpc>
            </a:pPr>
            <a:endParaRPr lang="tr-TR" sz="2000" dirty="0">
              <a:latin typeface="Calibri" pitchFamily="34" charset="0"/>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marL="624078" indent="-514350" algn="just">
              <a:buFont typeface="+mj-lt"/>
              <a:buAutoNum type="arabicPeriod"/>
            </a:pPr>
            <a:r>
              <a:rPr lang="tr-TR" sz="2000" dirty="0" smtClean="0">
                <a:latin typeface="Calibri" pitchFamily="34" charset="0"/>
              </a:rPr>
              <a:t>Cumhurbaşkanı tarafından, rektörlük ve öğrenim üyeliğinden başarılı hizmet vermiş profesörlere öncelik vermek suretiyle seçilen yedi,</a:t>
            </a:r>
          </a:p>
          <a:p>
            <a:pPr marL="624078" indent="-514350" algn="just">
              <a:buFont typeface="+mj-lt"/>
              <a:buAutoNum type="arabicPeriod"/>
            </a:pPr>
            <a:r>
              <a:rPr lang="tr-TR" sz="2000" dirty="0" smtClean="0">
                <a:latin typeface="Calibri" pitchFamily="34" charset="0"/>
              </a:rPr>
              <a:t>Bakanlar Kurulunca temayüz etmiş üst düzeydeki devlet görevlileri veya emeklileri arasından seçilen yedi,</a:t>
            </a:r>
          </a:p>
          <a:p>
            <a:pPr marL="624078" indent="-514350" algn="just">
              <a:buFont typeface="+mj-lt"/>
              <a:buAutoNum type="arabicPeriod"/>
            </a:pPr>
            <a:r>
              <a:rPr lang="tr-TR" sz="2000" dirty="0" smtClean="0">
                <a:latin typeface="Calibri" pitchFamily="34" charset="0"/>
              </a:rPr>
              <a:t>Genelkurmay Başkanlığınca seçilen bir,</a:t>
            </a:r>
          </a:p>
          <a:p>
            <a:pPr marL="624078" indent="-514350" algn="just">
              <a:buFont typeface="+mj-lt"/>
              <a:buAutoNum type="arabicPeriod"/>
            </a:pPr>
            <a:r>
              <a:rPr lang="tr-TR" sz="2000" dirty="0" smtClean="0">
                <a:latin typeface="Calibri" pitchFamily="34" charset="0"/>
              </a:rPr>
              <a:t>Milli Eğitim Gençlik ve Spor Bakanlığınca seçilen iki,</a:t>
            </a:r>
          </a:p>
          <a:p>
            <a:pPr marL="624078" indent="-514350" algn="just">
              <a:buFont typeface="+mj-lt"/>
              <a:buAutoNum type="arabicPeriod"/>
            </a:pPr>
            <a:r>
              <a:rPr lang="tr-TR" sz="2000" dirty="0" smtClean="0">
                <a:latin typeface="Calibri" pitchFamily="34" charset="0"/>
              </a:rPr>
              <a:t>Üniversitelerarası Kurulca, Kurul üyesi olmayan profesör öğretim üyelerinden seçilen yedi kişiden oluşur.</a:t>
            </a:r>
          </a:p>
          <a:p>
            <a:pPr marL="624078" indent="-514350" algn="just">
              <a:buFont typeface="Wingdings" pitchFamily="2" charset="2"/>
              <a:buChar char="v"/>
            </a:pPr>
            <a:r>
              <a:rPr lang="tr-TR" sz="2000" dirty="0" smtClean="0">
                <a:latin typeface="Calibri" pitchFamily="34" charset="0"/>
              </a:rPr>
              <a:t>Yükseköğretim Kurulu, üniversiteleri düzenleyen, yönlendiren ve etkileyen en üst kuruldur.</a:t>
            </a:r>
            <a:endParaRPr lang="tr-TR" sz="2000" dirty="0">
              <a:latin typeface="Calibri" pitchFamily="34"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Bu kurulun görevi, ülkenin gereksinmesine uygun olarak mesleki ve teknik eğitimin siyasasını oluşturmaya yardım edecek öneriler hazırlanmaktadır.</a:t>
            </a:r>
          </a:p>
          <a:p>
            <a:pPr algn="just"/>
            <a:r>
              <a:rPr lang="tr-TR" sz="2000" dirty="0" smtClean="0">
                <a:latin typeface="Calibri" pitchFamily="34" charset="0"/>
              </a:rPr>
              <a:t>Kurul, endüstriden, iş ve hizmet alanından, eğitim sisteminden ve bilim alanından çağrılan üyelerle oluşur.</a:t>
            </a:r>
          </a:p>
          <a:p>
            <a:pPr algn="just"/>
            <a:endParaRPr lang="tr-TR" sz="2000" dirty="0">
              <a:latin typeface="Calibri" pitchFamily="34" charset="0"/>
            </a:endParaRPr>
          </a:p>
        </p:txBody>
      </p:sp>
      <p:sp>
        <p:nvSpPr>
          <p:cNvPr id="3" name="2 Başlık"/>
          <p:cNvSpPr>
            <a:spLocks noGrp="1"/>
          </p:cNvSpPr>
          <p:nvPr>
            <p:ph type="title"/>
          </p:nvPr>
        </p:nvSpPr>
        <p:spPr/>
        <p:txBody>
          <a:bodyPr>
            <a:normAutofit/>
          </a:bodyPr>
          <a:lstStyle/>
          <a:p>
            <a:pPr algn="ctr"/>
            <a:r>
              <a:rPr lang="tr-TR" sz="2800" dirty="0" smtClean="0"/>
              <a:t>Mesleki ve Teknik Öğretim Yüksek Danışma Kurulu</a:t>
            </a:r>
            <a:endParaRPr lang="tr-TR" sz="2800"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Türkçenin öğretimi, geliştirilmesi ve yaygınlaştırılması konusunda öneriler hazırlayan bu kurul ilk kez 1982’de toplanmıştır.</a:t>
            </a:r>
          </a:p>
          <a:p>
            <a:pPr algn="just"/>
            <a:endParaRPr lang="tr-TR" sz="2000" dirty="0" smtClean="0">
              <a:latin typeface="Calibri" pitchFamily="34" charset="0"/>
            </a:endParaRPr>
          </a:p>
          <a:p>
            <a:pPr algn="just"/>
            <a:r>
              <a:rPr lang="tr-TR" sz="2000" dirty="0" smtClean="0">
                <a:latin typeface="Calibri" pitchFamily="34" charset="0"/>
              </a:rPr>
              <a:t>Bu toplantıda  okulöncesi, ilköğretim, ortaöğretim ve yükseköğretim kurumlarında Türk Dili eğitiminin programları ele alınmış, öğretmenlerin yetiştirilmesine ilişkin öneriler geliştirilmiştir.</a:t>
            </a:r>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800" dirty="0" smtClean="0"/>
              <a:t>Türk Dili Yüksek Danışma Kurulu</a:t>
            </a:r>
            <a:endParaRPr lang="tr-TR" sz="2800"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tr-TR" sz="2000" b="1" dirty="0" smtClean="0">
                <a:latin typeface="Calibri" pitchFamily="34" charset="0"/>
              </a:rPr>
              <a:t>Genel amaçlar</a:t>
            </a:r>
          </a:p>
          <a:p>
            <a:r>
              <a:rPr lang="tr-TR" sz="2000" b="1" dirty="0" smtClean="0">
                <a:latin typeface="Calibri" pitchFamily="34" charset="0"/>
              </a:rPr>
              <a:t>Özel amaçlar</a:t>
            </a:r>
          </a:p>
          <a:p>
            <a:r>
              <a:rPr lang="tr-TR" sz="2000" b="1" dirty="0" smtClean="0">
                <a:latin typeface="Calibri" pitchFamily="34" charset="0"/>
              </a:rPr>
              <a:t>Temel ilkeleri</a:t>
            </a:r>
          </a:p>
          <a:p>
            <a:r>
              <a:rPr lang="tr-TR" sz="2000" b="1" dirty="0" smtClean="0">
                <a:latin typeface="Calibri" pitchFamily="34" charset="0"/>
              </a:rPr>
              <a:t>Milli Eğitim Temel Kanununa göre Öğretmenlik</a:t>
            </a:r>
          </a:p>
          <a:p>
            <a:endParaRPr lang="tr-TR" sz="2000" b="1" dirty="0">
              <a:latin typeface="Calibri" pitchFamily="34" charset="0"/>
            </a:endParaRPr>
          </a:p>
        </p:txBody>
      </p:sp>
      <p:sp>
        <p:nvSpPr>
          <p:cNvPr id="3" name="2 Başlık"/>
          <p:cNvSpPr>
            <a:spLocks noGrp="1"/>
          </p:cNvSpPr>
          <p:nvPr>
            <p:ph type="title"/>
          </p:nvPr>
        </p:nvSpPr>
        <p:spPr/>
        <p:txBody>
          <a:bodyPr>
            <a:normAutofit/>
          </a:bodyPr>
          <a:lstStyle/>
          <a:p>
            <a:pPr algn="ctr"/>
            <a:r>
              <a:rPr lang="tr-TR" sz="2800" dirty="0" smtClean="0"/>
              <a:t>Milli Eğitim Temel Kanununa Göre Eğitimin Amaçları ve Temel İlkeleri</a:t>
            </a:r>
            <a:endParaRPr lang="tr-TR" sz="2800"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3 Mart 1924’de 430 sayılı </a:t>
            </a:r>
            <a:r>
              <a:rPr lang="tr-TR" sz="2000" dirty="0" err="1" smtClean="0">
                <a:latin typeface="Calibri" pitchFamily="34" charset="0"/>
              </a:rPr>
              <a:t>Tevhid</a:t>
            </a:r>
            <a:r>
              <a:rPr lang="tr-TR" sz="2000" dirty="0" smtClean="0">
                <a:latin typeface="Calibri" pitchFamily="34" charset="0"/>
              </a:rPr>
              <a:t>-i Tedrisat Kanunu çıkarılmıştır. Öğretimlerin birleştirilmesi anlamına gelen kanunla şu düzenlemeler meydana getirilmiştir.</a:t>
            </a:r>
          </a:p>
          <a:p>
            <a:pPr marL="566928" indent="-457200" algn="just">
              <a:buFont typeface="+mj-lt"/>
              <a:buAutoNum type="arabicPeriod"/>
            </a:pPr>
            <a:r>
              <a:rPr lang="tr-TR" sz="2000" dirty="0" smtClean="0">
                <a:latin typeface="Calibri" pitchFamily="34" charset="0"/>
              </a:rPr>
              <a:t>Ülkedeki tüm bilim ve öğretim kurumları Maarif vekaletine bağlanmıştır.</a:t>
            </a:r>
          </a:p>
          <a:p>
            <a:pPr marL="566928" indent="-457200" algn="just">
              <a:buFont typeface="+mj-lt"/>
              <a:buAutoNum type="arabicPeriod"/>
            </a:pPr>
            <a:r>
              <a:rPr lang="tr-TR" sz="2000" dirty="0" err="1" smtClean="0">
                <a:latin typeface="Calibri" pitchFamily="34" charset="0"/>
              </a:rPr>
              <a:t>Şer’iye</a:t>
            </a:r>
            <a:r>
              <a:rPr lang="tr-TR" sz="2000" dirty="0" smtClean="0">
                <a:latin typeface="Calibri" pitchFamily="34" charset="0"/>
              </a:rPr>
              <a:t> ve Evkaf Vekaleti ya da özel okullarca idare edilen tüm medrese ve mektepler Maarif vekaletine bağlanmıştır.</a:t>
            </a:r>
          </a:p>
          <a:p>
            <a:pPr marL="566928" indent="-457200" algn="just">
              <a:buFont typeface="+mj-lt"/>
              <a:buAutoNum type="arabicPeriod"/>
            </a:pPr>
            <a:r>
              <a:rPr lang="tr-TR" sz="2000" dirty="0" err="1" smtClean="0">
                <a:latin typeface="Calibri" pitchFamily="34" charset="0"/>
              </a:rPr>
              <a:t>Şer’iye</a:t>
            </a:r>
            <a:r>
              <a:rPr lang="tr-TR" sz="2000" dirty="0" smtClean="0">
                <a:latin typeface="Calibri" pitchFamily="34" charset="0"/>
              </a:rPr>
              <a:t> ve Evkaf Vekaleti bütçesinde mekteplere ve medreselere ayrılan para, Maarif bütçesine geçirilecektir.</a:t>
            </a:r>
          </a:p>
          <a:p>
            <a:pPr marL="566928" indent="-457200" algn="just">
              <a:buFont typeface="+mj-lt"/>
              <a:buAutoNum type="arabicPeriod"/>
            </a:pPr>
            <a:r>
              <a:rPr lang="tr-TR" sz="2000" dirty="0" smtClean="0">
                <a:latin typeface="Calibri" pitchFamily="34" charset="0"/>
              </a:rPr>
              <a:t>Maarif Vekaleti yüksek din uzmanları yetiştirmek için Darülfünunda bir İlahiyat Fakültesi, imam ve hatip yetiştirmek için de ayrı mektepler açacaktır.</a:t>
            </a:r>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800" dirty="0" smtClean="0"/>
              <a:t>Türk Milli Eğitim Temel Kanunu</a:t>
            </a:r>
            <a:endParaRPr lang="tr-TR" sz="2800"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endParaRPr lang="tr-TR" sz="2000" dirty="0" smtClean="0">
              <a:latin typeface="Calibri" pitchFamily="34" charset="0"/>
            </a:endParaRPr>
          </a:p>
          <a:p>
            <a:pPr algn="just"/>
            <a:r>
              <a:rPr lang="tr-TR" sz="2000" dirty="0" smtClean="0">
                <a:latin typeface="Calibri" pitchFamily="34" charset="0"/>
              </a:rPr>
              <a:t>Daha sonra 24.06.1973 tarihinde kabul edilen Milli Eğitim Temel Kanunu kabul edilmiştir. Bu Kanun’da Türk Milli eğitiminin amaçları, genel ve özel amaçlar olarak belirlenmiştir.</a:t>
            </a:r>
            <a:endParaRPr lang="tr-TR" sz="2000" dirty="0">
              <a:latin typeface="Calibri" pitchFamily="34" charset="0"/>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marL="566928" indent="-457200" algn="just"/>
            <a:r>
              <a:rPr lang="tr-TR" sz="2000" dirty="0" smtClean="0">
                <a:latin typeface="Calibri" pitchFamily="34" charset="0"/>
              </a:rPr>
              <a:t>Türk milli eğitiminin genel amacı, Türk milletinin bütün fertlerini, </a:t>
            </a:r>
          </a:p>
          <a:p>
            <a:pPr marL="566928" indent="-457200" algn="just"/>
            <a:endParaRPr lang="tr-TR" sz="2000" dirty="0" smtClean="0">
              <a:latin typeface="Calibri" pitchFamily="34" charset="0"/>
            </a:endParaRPr>
          </a:p>
          <a:p>
            <a:pPr marL="566928" indent="-457200" algn="just">
              <a:buFont typeface="+mj-lt"/>
              <a:buAutoNum type="arabicPeriod"/>
            </a:pPr>
            <a:r>
              <a:rPr lang="tr-TR" sz="2000" dirty="0" smtClean="0">
                <a:latin typeface="Calibri" pitchFamily="34" charset="0"/>
              </a:rPr>
              <a:t>Atatürk inkılâp ve ilkelerine ve Anayasada ifadesini bulan Atatürk milliyetçiliğine bağlı; Türk Milletinin milli, ahlaki, insani, manevi ve kültürel değerlerini benimseyen, koruyan ve geliştiren; ailesini, vatanını, milletini seven ve daima yüceltmeye çalışan; insan haklarına ve Anayasanın başlangıcındaki temel ilkelere dayanan demokratik, laik ve sosyal bir hukuk devleti olan Türkiye Cumhuriyetine karşı görev ve sorumluluklarını bilen ve bunları davranış haline getirmiş yurttaşlar olarak yetiştirmek,</a:t>
            </a:r>
            <a:endParaRPr lang="tr-TR" sz="2000" dirty="0">
              <a:latin typeface="Calibri" pitchFamily="34" charset="0"/>
            </a:endParaRPr>
          </a:p>
        </p:txBody>
      </p:sp>
      <p:sp>
        <p:nvSpPr>
          <p:cNvPr id="3" name="2 Başlık"/>
          <p:cNvSpPr>
            <a:spLocks noGrp="1"/>
          </p:cNvSpPr>
          <p:nvPr>
            <p:ph type="title"/>
          </p:nvPr>
        </p:nvSpPr>
        <p:spPr/>
        <p:txBody>
          <a:bodyPr>
            <a:normAutofit/>
          </a:bodyPr>
          <a:lstStyle/>
          <a:p>
            <a:pPr algn="ctr"/>
            <a:r>
              <a:rPr lang="tr-TR" sz="2800" dirty="0" smtClean="0"/>
              <a:t>Türk Milli Eğitimin Genel Amaçları</a:t>
            </a:r>
            <a:endParaRPr lang="tr-TR" sz="2800"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buNone/>
            </a:pPr>
            <a:r>
              <a:rPr lang="tr-TR" sz="2000" dirty="0" smtClean="0">
                <a:solidFill>
                  <a:srgbClr val="00B0F0"/>
                </a:solidFill>
                <a:latin typeface="Calibri" pitchFamily="34" charset="0"/>
              </a:rPr>
              <a:t>2. </a:t>
            </a:r>
            <a:r>
              <a:rPr lang="tr-TR" sz="2000" dirty="0" smtClean="0">
                <a:latin typeface="Calibri" pitchFamily="34" charset="0"/>
              </a:rPr>
              <a:t>Beden, zihin, ahlak, ruh ve duygu bakımlarından dengeli ve sağlıklı şekilde gelişmiş bir kişiliğe ve karaktere, hür ve bilimsel düşünme gücüne, geniş bir dünya görüşüne sahip, insan haklarına saygılı; kişilik ve teşebbüse değer veren, topluma karşı sorumluluk duyan; yapıcı, yaratıcı ve verimli kişiler olarak yetiştirmek,</a:t>
            </a:r>
            <a:endParaRPr lang="tr-TR" sz="2000" dirty="0">
              <a:solidFill>
                <a:srgbClr val="00B0F0"/>
              </a:solidFill>
              <a:latin typeface="Calibri" pitchFamily="34" charset="0"/>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buNone/>
            </a:pPr>
            <a:r>
              <a:rPr lang="tr-TR" sz="2000" dirty="0" smtClean="0">
                <a:solidFill>
                  <a:srgbClr val="00B0F0"/>
                </a:solidFill>
                <a:latin typeface="Calibri" pitchFamily="34" charset="0"/>
              </a:rPr>
              <a:t>3. </a:t>
            </a:r>
            <a:r>
              <a:rPr lang="tr-TR" sz="2000" dirty="0" smtClean="0">
                <a:latin typeface="Calibri" pitchFamily="34" charset="0"/>
              </a:rPr>
              <a:t>İlgi, istidat ve kabiliyetlerini geliştirerek gerekli bilgi, beceri, davranışlar ve birlikte iş görme alışkanlığı kazandırmak suretiyle hazırlamak ve onların kendilerini mutlu kılacak ve toplumun mutluluğuna katkıda bulunacak bir meslek sahibi olmalarını sağlamak,</a:t>
            </a:r>
            <a:endParaRPr lang="tr-TR" sz="2000" dirty="0">
              <a:solidFill>
                <a:srgbClr val="00B0F0"/>
              </a:solidFill>
              <a:latin typeface="Calibri" pitchFamily="34" charset="0"/>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buNone/>
            </a:pPr>
            <a:r>
              <a:rPr lang="tr-TR" sz="2000" dirty="0" smtClean="0">
                <a:solidFill>
                  <a:srgbClr val="00B0F0"/>
                </a:solidFill>
                <a:latin typeface="Calibri" pitchFamily="34" charset="0"/>
              </a:rPr>
              <a:t>4. </a:t>
            </a:r>
            <a:r>
              <a:rPr lang="tr-TR" sz="2000" dirty="0" smtClean="0">
                <a:latin typeface="Calibri" pitchFamily="34" charset="0"/>
              </a:rPr>
              <a:t>Böylece, bir yandan Türk vatandaşlarının ve Türk toplumunun refah ve mutluluğunu artırmak; öte yandan milli birlik ve bütünlük içinde iktisadi, sosyal, kültürel kalkınmayı desteklemek ve hızlandırmak ve nihayet Türk milletini çağdaş uygarlığın yapıcı, yaratıcı seçkin bir ortağı yapmaktır.</a:t>
            </a:r>
            <a:br>
              <a:rPr lang="tr-TR" sz="2000" dirty="0" smtClean="0">
                <a:latin typeface="Calibri" pitchFamily="34" charset="0"/>
              </a:rPr>
            </a:br>
            <a:endParaRPr lang="tr-TR" sz="2000" dirty="0">
              <a:solidFill>
                <a:srgbClr val="00B0F0"/>
              </a:solidFill>
              <a:latin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28596" y="928670"/>
            <a:ext cx="7901014" cy="4525963"/>
          </a:xfrm>
        </p:spPr>
        <p:txBody>
          <a:bodyPr>
            <a:normAutofit/>
          </a:bodyPr>
          <a:lstStyle/>
          <a:p>
            <a:pPr algn="just"/>
            <a:r>
              <a:rPr lang="tr-TR" sz="2000" dirty="0" smtClean="0">
                <a:latin typeface="Calibri" pitchFamily="34" charset="0"/>
              </a:rPr>
              <a:t>Toplumsal değişmeler eğitimi belirli bir yönde değişmeye zorladığı gibi, eğitimin yoluyla toplumun istenen ya da planlanan yönde değiştirilmesi de söz konudur.</a:t>
            </a:r>
          </a:p>
          <a:p>
            <a:pPr algn="just"/>
            <a:endParaRPr lang="tr-TR" sz="2000" dirty="0" smtClean="0">
              <a:latin typeface="Calibri" pitchFamily="34" charset="0"/>
            </a:endParaRPr>
          </a:p>
          <a:p>
            <a:pPr algn="just"/>
            <a:r>
              <a:rPr lang="tr-TR" sz="2000" dirty="0" smtClean="0">
                <a:latin typeface="Calibri" pitchFamily="34" charset="0"/>
              </a:rPr>
              <a:t>Toplumsal kurum olarak eğitim değişmeye karşı sorumludur. Bu sorumluğu yerine getirmek için şu görevleri yüklenmelidir:</a:t>
            </a:r>
          </a:p>
          <a:p>
            <a:pPr algn="just"/>
            <a:endParaRPr lang="tr-TR" sz="2000" dirty="0" smtClean="0">
              <a:latin typeface="Calibri" pitchFamily="34" charset="0"/>
            </a:endParaRPr>
          </a:p>
          <a:p>
            <a:pPr marL="566928" indent="-457200" algn="just">
              <a:buFont typeface="+mj-lt"/>
              <a:buAutoNum type="alphaLcParenR"/>
            </a:pPr>
            <a:r>
              <a:rPr lang="tr-TR" sz="2000" b="1" i="1" dirty="0" smtClean="0">
                <a:latin typeface="Calibri" pitchFamily="34" charset="0"/>
              </a:rPr>
              <a:t>Yeni bilgiler üretmek</a:t>
            </a:r>
          </a:p>
          <a:p>
            <a:pPr marL="566928" indent="-457200" algn="just">
              <a:buFont typeface="+mj-lt"/>
              <a:buAutoNum type="alphaLcParenR"/>
            </a:pPr>
            <a:r>
              <a:rPr lang="tr-TR" sz="2000" b="1" i="1" dirty="0" smtClean="0">
                <a:latin typeface="Calibri" pitchFamily="34" charset="0"/>
              </a:rPr>
              <a:t>Yeni bilgileri yaymak</a:t>
            </a:r>
          </a:p>
          <a:p>
            <a:pPr marL="566928" indent="-457200" algn="just">
              <a:buFont typeface="+mj-lt"/>
              <a:buAutoNum type="alphaLcParenR"/>
            </a:pPr>
            <a:r>
              <a:rPr lang="tr-TR" sz="2000" b="1" i="1" dirty="0" smtClean="0">
                <a:latin typeface="Calibri" pitchFamily="34" charset="0"/>
              </a:rPr>
              <a:t>Değerleri geliştirmek</a:t>
            </a:r>
          </a:p>
          <a:p>
            <a:pPr marL="566928" indent="-457200" algn="just">
              <a:buFont typeface="+mj-lt"/>
              <a:buAutoNum type="alphaLcParenR"/>
            </a:pPr>
            <a:r>
              <a:rPr lang="tr-TR" sz="2000" b="1" i="1" dirty="0" smtClean="0">
                <a:latin typeface="Calibri" pitchFamily="34" charset="0"/>
              </a:rPr>
              <a:t>Demokrasiyi yerleştirmek</a:t>
            </a:r>
          </a:p>
          <a:p>
            <a:pPr marL="566928" indent="-457200" algn="just">
              <a:buFont typeface="+mj-lt"/>
              <a:buAutoNum type="alphaLcParenR"/>
            </a:pPr>
            <a:r>
              <a:rPr lang="tr-TR" sz="2000" b="1" i="1" dirty="0" smtClean="0">
                <a:latin typeface="Calibri" pitchFamily="34" charset="0"/>
              </a:rPr>
              <a:t>Topluma yardım etmek</a:t>
            </a:r>
            <a:endParaRPr lang="tr-TR" sz="2000" b="1" i="1" dirty="0">
              <a:latin typeface="Calibri" pitchFamily="34" charset="0"/>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Türk eğitim sistemi yasadaki genel amaçları gerçekleştirecek biçimde düzenlenir. Çeşitli derece ve türdeki eğitim kurumları bu genel amaçları dikkate alarak kendi okul ve kurumlarının amaçlarını belirler. Okulöncesi, ilköğretim, ortaöğretim, yükseköğretim ve yaygın eğitim kurumlarının özel amaçları bu sıra içinde ele alınıp işlendiğinden burada özel amaçlara yer verilmemiştir.</a:t>
            </a:r>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800" dirty="0" smtClean="0"/>
              <a:t>Özel Amaçları</a:t>
            </a:r>
            <a:endParaRPr lang="tr-TR" sz="2800"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marL="566928" indent="-457200" algn="just">
              <a:buFont typeface="+mj-lt"/>
              <a:buAutoNum type="arabicPeriod"/>
            </a:pPr>
            <a:r>
              <a:rPr lang="tr-TR" sz="2000" b="1" dirty="0" smtClean="0">
                <a:latin typeface="Calibri" pitchFamily="34" charset="0"/>
              </a:rPr>
              <a:t>Genellik ve eşitlik:</a:t>
            </a:r>
            <a:r>
              <a:rPr lang="tr-TR" sz="2000" dirty="0" smtClean="0">
                <a:latin typeface="Calibri" pitchFamily="34" charset="0"/>
              </a:rPr>
              <a:t> Eğitim kurumları dil, ırk, cinsiyet ve din ayrımı gözetmeksizin herkese açıktır. Eğitimde hiçbir kişiye, aileye, zümre veya sınıfa imtiyaz tanınmaz. Bu ilke herkese, yeteneği ve ilgisine göre, eşit eğitim olanağını tanımaktadır.</a:t>
            </a:r>
            <a:endParaRPr lang="tr-TR" sz="2000" dirty="0">
              <a:latin typeface="Calibri" pitchFamily="34" charset="0"/>
            </a:endParaRPr>
          </a:p>
        </p:txBody>
      </p:sp>
      <p:sp>
        <p:nvSpPr>
          <p:cNvPr id="3" name="2 Başlık"/>
          <p:cNvSpPr>
            <a:spLocks noGrp="1"/>
          </p:cNvSpPr>
          <p:nvPr>
            <p:ph type="title"/>
          </p:nvPr>
        </p:nvSpPr>
        <p:spPr/>
        <p:txBody>
          <a:bodyPr>
            <a:normAutofit/>
          </a:bodyPr>
          <a:lstStyle/>
          <a:p>
            <a:r>
              <a:rPr lang="tr-TR" sz="2800" dirty="0" smtClean="0"/>
              <a:t>Türk Milli Eğitimi’nin Temel İlkeleri</a:t>
            </a:r>
            <a:endParaRPr lang="tr-TR" sz="2800"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buNone/>
            </a:pPr>
            <a:r>
              <a:rPr lang="tr-TR" sz="2000" dirty="0" smtClean="0">
                <a:solidFill>
                  <a:srgbClr val="00B0F0"/>
                </a:solidFill>
                <a:latin typeface="Calibri" pitchFamily="34" charset="0"/>
              </a:rPr>
              <a:t>2. </a:t>
            </a:r>
            <a:r>
              <a:rPr lang="tr-TR" sz="2000" b="1" dirty="0" smtClean="0">
                <a:latin typeface="Calibri" pitchFamily="34" charset="0"/>
              </a:rPr>
              <a:t>Ferdin ve toplumun ihtiyaçları:</a:t>
            </a:r>
            <a:r>
              <a:rPr lang="tr-TR" sz="2000" dirty="0" smtClean="0">
                <a:latin typeface="Calibri" pitchFamily="34" charset="0"/>
              </a:rPr>
              <a:t> Milli eğitim hizmeti, Türk vatandaşlarının istek ve kabiliyetleri ile Türk toplumunun ihtiyaçlarına göre düzenlenir.</a:t>
            </a:r>
          </a:p>
          <a:p>
            <a:pPr algn="just">
              <a:buNone/>
            </a:pPr>
            <a:endParaRPr lang="tr-TR" sz="2000" dirty="0" smtClean="0">
              <a:latin typeface="Calibri" pitchFamily="34" charset="0"/>
            </a:endParaRPr>
          </a:p>
          <a:p>
            <a:pPr algn="just">
              <a:buNone/>
            </a:pPr>
            <a:r>
              <a:rPr lang="tr-TR" sz="2000" dirty="0" smtClean="0">
                <a:latin typeface="Calibri" pitchFamily="34" charset="0"/>
              </a:rPr>
              <a:t>     Not: Yukarıdaki ilkeyi vatandaşın istek ve yeteneği ile toplumun gereksinimlerinin dengelenmesi gerektiğini ortaya koyan bir ilke olarak görmek gerekir.</a:t>
            </a:r>
            <a:endParaRPr lang="tr-TR" sz="2000" dirty="0">
              <a:solidFill>
                <a:srgbClr val="00B0F0"/>
              </a:solidFill>
              <a:latin typeface="Calibri" pitchFamily="34" charset="0"/>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buNone/>
            </a:pPr>
            <a:r>
              <a:rPr lang="tr-TR" sz="2000" dirty="0" smtClean="0">
                <a:solidFill>
                  <a:srgbClr val="00B0F0"/>
                </a:solidFill>
                <a:latin typeface="Calibri" pitchFamily="34" charset="0"/>
              </a:rPr>
              <a:t>3. </a:t>
            </a:r>
            <a:r>
              <a:rPr lang="tr-TR" sz="2000" b="1" dirty="0" smtClean="0">
                <a:latin typeface="Calibri" pitchFamily="34" charset="0"/>
              </a:rPr>
              <a:t>Yöneltme:</a:t>
            </a:r>
            <a:r>
              <a:rPr lang="tr-TR" sz="2000" dirty="0" smtClean="0">
                <a:latin typeface="Calibri" pitchFamily="34" charset="0"/>
              </a:rPr>
              <a:t> Fertler, eğitimleri süresince, ilgi, istidat ve kabiliyetleri ölçüsünde ve doğrultusunda çeşitli programlara veya okullara yöneltilerek yetiştirilirler. Milli eğitim sistemi, her bakımdan, bu yöneltmeyi gerçekleştirecek biçimde düzenlenir.</a:t>
            </a:r>
          </a:p>
          <a:p>
            <a:pPr algn="just">
              <a:buNone/>
            </a:pPr>
            <a:endParaRPr lang="tr-TR" sz="2000" dirty="0" smtClean="0">
              <a:latin typeface="Calibri" pitchFamily="34" charset="0"/>
            </a:endParaRPr>
          </a:p>
          <a:p>
            <a:pPr algn="just"/>
            <a:r>
              <a:rPr lang="tr-TR" sz="2000" dirty="0" smtClean="0">
                <a:latin typeface="Calibri" pitchFamily="34" charset="0"/>
              </a:rPr>
              <a:t>Yöneltmede ve başarının ölçülmesinde rehberlik hizmetlerinden ve nesnel (objektif) ölçme ve değerlendirme yöntemlerinden yararlanılır. Bu ilkenin uygulanabilmesi için sistem ortaöğretim, yükseköğretim ve yaygın eğitimde okul, fakülte, bölüm, dal, program ve kurs çeşitliliğine gidilmiştir.</a:t>
            </a:r>
          </a:p>
          <a:p>
            <a:pPr algn="just">
              <a:buNone/>
            </a:pPr>
            <a:endParaRPr lang="tr-TR" sz="2000" dirty="0">
              <a:solidFill>
                <a:srgbClr val="00B0F0"/>
              </a:solidFill>
              <a:latin typeface="Calibri" pitchFamily="34" charset="0"/>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buNone/>
            </a:pPr>
            <a:r>
              <a:rPr lang="tr-TR" sz="2000" dirty="0" smtClean="0">
                <a:solidFill>
                  <a:srgbClr val="00B0F0"/>
                </a:solidFill>
                <a:latin typeface="Calibri" pitchFamily="34" charset="0"/>
              </a:rPr>
              <a:t>4. </a:t>
            </a:r>
            <a:r>
              <a:rPr lang="tr-TR" sz="2000" b="1" dirty="0" smtClean="0">
                <a:latin typeface="Calibri" pitchFamily="34" charset="0"/>
              </a:rPr>
              <a:t>Eğitim hakkı:</a:t>
            </a:r>
            <a:r>
              <a:rPr lang="tr-TR" sz="2000" dirty="0" smtClean="0">
                <a:latin typeface="Calibri" pitchFamily="34" charset="0"/>
              </a:rPr>
              <a:t> Temel eğitim görmek her Türk vatandaşının hakkıdır. Temel eğitim kurumlarından sonraki eğitim kurumlarından vatandaşlar ilgi, yeti ve yetenekleri ölçüsünde yararlanırlar. Bu ilke ilköğretimin bütün vatandaşlar için zorunlu ve Devlet okullarında parasız oluşuyla pekiştirilmiş bulunmaktadır.</a:t>
            </a:r>
            <a:endParaRPr lang="tr-TR" sz="2000" dirty="0">
              <a:solidFill>
                <a:srgbClr val="00B0F0"/>
              </a:solidFill>
              <a:latin typeface="Calibri" pitchFamily="34" charset="0"/>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buNone/>
            </a:pPr>
            <a:r>
              <a:rPr lang="tr-TR" sz="2000" dirty="0" smtClean="0">
                <a:solidFill>
                  <a:srgbClr val="00B0F0"/>
                </a:solidFill>
                <a:latin typeface="Calibri" pitchFamily="34" charset="0"/>
              </a:rPr>
              <a:t>5. </a:t>
            </a:r>
            <a:r>
              <a:rPr lang="tr-TR" sz="2000" b="1" dirty="0" smtClean="0">
                <a:latin typeface="Calibri" pitchFamily="34" charset="0"/>
              </a:rPr>
              <a:t>Fırsat ve imkân eşitliği</a:t>
            </a:r>
            <a:r>
              <a:rPr lang="tr-TR" sz="2000" dirty="0" smtClean="0">
                <a:latin typeface="Calibri" pitchFamily="34" charset="0"/>
              </a:rPr>
              <a:t>. Eğitimde kadın, erkek herkese fırsat ve imkân eşitliği sağlanır. Parasal olanaklardan yoksun başarılı öğrencilerin en yüksek eğitim basamağına dek öğrenim görmelerini sağlamak amacıyla parasız yatılılık, burs, kredi ve başka yollarla gerekli yardım yapılır. Özel eğitime ve korunmaya gereksinimi olan çocukları yetiştirmek için özel önlemler alınır.</a:t>
            </a:r>
            <a:endParaRPr lang="tr-TR" sz="2000" dirty="0">
              <a:solidFill>
                <a:srgbClr val="00B0F0"/>
              </a:solidFill>
              <a:latin typeface="Calibri" pitchFamily="34" charset="0"/>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buNone/>
            </a:pPr>
            <a:r>
              <a:rPr lang="tr-TR" sz="2000" dirty="0" smtClean="0">
                <a:solidFill>
                  <a:srgbClr val="00B0F0"/>
                </a:solidFill>
                <a:latin typeface="Calibri" pitchFamily="34" charset="0"/>
              </a:rPr>
              <a:t>6.  </a:t>
            </a:r>
            <a:r>
              <a:rPr lang="tr-TR" sz="2000" b="1" dirty="0" smtClean="0">
                <a:latin typeface="Calibri" pitchFamily="34" charset="0"/>
              </a:rPr>
              <a:t>Süreklilik</a:t>
            </a:r>
            <a:r>
              <a:rPr lang="tr-TR" sz="2000" dirty="0" smtClean="0">
                <a:latin typeface="Calibri" pitchFamily="34" charset="0"/>
              </a:rPr>
              <a:t>. Fertlerin, genel ve mesleki eğitimlerinin hayat boyunca devam etmesi esastır. Gençlerin eğitimi yanında, yaşama ve iş alanlarına olumlu bir biçimde uymalarına yardımcı olmak üzere, yetişkinlerin sürekli eğitimini sağlamak için gerekli önlemleri almak da bir eğitim görevidir.</a:t>
            </a:r>
            <a:endParaRPr lang="tr-TR" sz="2000" dirty="0">
              <a:solidFill>
                <a:srgbClr val="00B0F0"/>
              </a:solidFill>
              <a:latin typeface="Calibri" pitchFamily="34" charset="0"/>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28596" y="1000108"/>
            <a:ext cx="8229600" cy="4525963"/>
          </a:xfrm>
        </p:spPr>
        <p:txBody>
          <a:bodyPr>
            <a:normAutofit/>
          </a:bodyPr>
          <a:lstStyle/>
          <a:p>
            <a:pPr marL="566928" indent="-457200" algn="just">
              <a:buAutoNum type="arabicPeriod" startAt="7"/>
            </a:pPr>
            <a:r>
              <a:rPr lang="tr-TR" sz="2000" b="1" dirty="0" smtClean="0">
                <a:latin typeface="Calibri" pitchFamily="34" charset="0"/>
              </a:rPr>
              <a:t>Atatürk inkılâp ve ilkeleri ve Atatürk milliyetçiliği:</a:t>
            </a:r>
            <a:r>
              <a:rPr lang="tr-TR" sz="2000" dirty="0" smtClean="0">
                <a:latin typeface="Calibri" pitchFamily="34" charset="0"/>
              </a:rPr>
              <a:t> Eğitim sistemimizin her derece ve türü ile ilgili ders programlarının hazırlanıp uygulanmasında ve her türlü eğitim faaliyetlerinde Atatürk inkılâp ve ilkeleri ve Anayasada ifadesini bulmuş olan Atatürk milliyetçiliği temel olarak alınır. Milli kültürün bozulup yozlaşmadan kendimize has şekli ile evrensel kültür içinde korunup geliştirilmesine ve öğretilmesine önem verilir.</a:t>
            </a:r>
          </a:p>
          <a:p>
            <a:pPr marL="566928" indent="-457200" algn="just">
              <a:buAutoNum type="arabicPeriod" startAt="7"/>
            </a:pPr>
            <a:endParaRPr lang="tr-TR" sz="2000" dirty="0" smtClean="0">
              <a:latin typeface="Calibri" pitchFamily="34" charset="0"/>
            </a:endParaRPr>
          </a:p>
          <a:p>
            <a:pPr algn="just"/>
            <a:r>
              <a:rPr lang="tr-TR" sz="2000" dirty="0" smtClean="0">
                <a:latin typeface="Calibri" pitchFamily="34" charset="0"/>
              </a:rPr>
              <a:t>Milli birlik ve bütünlüğün temel öğelerinden biri olarak Türk dilinin, eğitimin her basamağında, özellikleri bozulmadan ve aşırılığa kaçılmadan öğretilmesine önem verilir; çağdaş eğitim ve bilim dili olarak zenginleşmesine çalışılır ve bu amaçla Atatürk Kültür, Dil ve Tarih Yüksek Kurumu ile işbirliği yapılarak Milli Eğitim Bakanlığınca gereken önlemler alınır.</a:t>
            </a:r>
          </a:p>
          <a:p>
            <a:endParaRPr lang="tr-TR" sz="2000" dirty="0">
              <a:solidFill>
                <a:srgbClr val="00B0F0"/>
              </a:solidFill>
              <a:latin typeface="Calibri" pitchFamily="34" charset="0"/>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buNone/>
            </a:pPr>
            <a:r>
              <a:rPr lang="tr-TR" sz="2000" dirty="0" smtClean="0">
                <a:solidFill>
                  <a:srgbClr val="00B0F0"/>
                </a:solidFill>
                <a:latin typeface="Calibri" pitchFamily="34" charset="0"/>
              </a:rPr>
              <a:t>8. </a:t>
            </a:r>
            <a:r>
              <a:rPr lang="tr-TR" sz="2000" b="1" dirty="0" smtClean="0">
                <a:latin typeface="Calibri" pitchFamily="34" charset="0"/>
              </a:rPr>
              <a:t>Demokrasi eğitimi:</a:t>
            </a:r>
            <a:r>
              <a:rPr lang="tr-TR" sz="2000" dirty="0" smtClean="0">
                <a:latin typeface="Calibri" pitchFamily="34" charset="0"/>
              </a:rPr>
              <a:t> Güçlü ve istikrarlı, hür ve demokratik bir toplum düzeninin gerçekleşmesi ve devamı için yurttaşların sahip olmaları gereken demokrasi bilincinin, yurt yönetimine ait bilgi, anlayış ve davranışlarla sorumluluk duygusunun ve manevi değerlere saygının, her türlü eğitim çalışmalarında öğrencilere kazandırılıp geliştirilmesine çalışılır; ancak, eğitim kurumlarında Anayasada ifadesini bulan Atatürk milliyetçiliğine aykırı siyasal ve ideolojik telkinler yapılmasına ve bu nitelikteki günlük siyasal olay ve tartışmalara karışılmasına hiçbir şekilde meydan verilmez.</a:t>
            </a:r>
            <a:endParaRPr lang="tr-TR" sz="2000" dirty="0">
              <a:solidFill>
                <a:srgbClr val="00B0F0"/>
              </a:solidFill>
              <a:latin typeface="Calibri" pitchFamily="34" charset="0"/>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buNone/>
            </a:pPr>
            <a:r>
              <a:rPr lang="tr-TR" sz="2000" dirty="0" smtClean="0">
                <a:solidFill>
                  <a:srgbClr val="00B0F0"/>
                </a:solidFill>
                <a:latin typeface="Calibri" pitchFamily="34" charset="0"/>
              </a:rPr>
              <a:t>9. </a:t>
            </a:r>
            <a:r>
              <a:rPr lang="tr-TR" sz="2000" b="1" dirty="0" smtClean="0">
                <a:latin typeface="Calibri" pitchFamily="34" charset="0"/>
              </a:rPr>
              <a:t>Laiklik:</a:t>
            </a:r>
            <a:r>
              <a:rPr lang="tr-TR" sz="2000" dirty="0" smtClean="0">
                <a:latin typeface="Calibri" pitchFamily="34" charset="0"/>
              </a:rPr>
              <a:t> Türk milli eğitiminde laiklik esastır. Din kültürü ve ahlak öğretimi ilkokul ve ortaokullar ile lise ve dengi okullarda okutulan zorunlu dersler arasında yer alır.</a:t>
            </a:r>
            <a:endParaRPr lang="tr-TR" sz="2000" dirty="0">
              <a:solidFill>
                <a:srgbClr val="00B0F0"/>
              </a:solidFill>
              <a:latin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lnSpc>
                <a:spcPct val="150000"/>
              </a:lnSpc>
              <a:buFont typeface="Wingdings" pitchFamily="2" charset="2"/>
              <a:buChar char="ü"/>
            </a:pPr>
            <a:r>
              <a:rPr lang="tr-TR" sz="2000" i="1" dirty="0" smtClean="0">
                <a:latin typeface="Calibri" pitchFamily="34" charset="0"/>
              </a:rPr>
              <a:t>İnsan hem çevresini etkiler, hem çevresinden etkilenir.</a:t>
            </a:r>
          </a:p>
          <a:p>
            <a:pPr algn="just">
              <a:lnSpc>
                <a:spcPct val="150000"/>
              </a:lnSpc>
            </a:pPr>
            <a:endParaRPr lang="tr-TR" sz="2000" i="1" dirty="0" smtClean="0">
              <a:latin typeface="Calibri" pitchFamily="34" charset="0"/>
            </a:endParaRPr>
          </a:p>
          <a:p>
            <a:pPr algn="just">
              <a:lnSpc>
                <a:spcPct val="150000"/>
              </a:lnSpc>
            </a:pPr>
            <a:endParaRPr lang="tr-TR" sz="2000" i="1" dirty="0" smtClean="0">
              <a:latin typeface="Calibri" pitchFamily="34" charset="0"/>
            </a:endParaRPr>
          </a:p>
          <a:p>
            <a:pPr algn="just">
              <a:lnSpc>
                <a:spcPct val="150000"/>
              </a:lnSpc>
            </a:pPr>
            <a:endParaRPr lang="tr-TR" sz="2000" i="1" dirty="0" smtClean="0">
              <a:latin typeface="Calibri" pitchFamily="34" charset="0"/>
            </a:endParaRPr>
          </a:p>
          <a:p>
            <a:pPr algn="just">
              <a:lnSpc>
                <a:spcPct val="150000"/>
              </a:lnSpc>
              <a:buFont typeface="Wingdings" pitchFamily="2" charset="2"/>
              <a:buChar char="ü"/>
            </a:pPr>
            <a:r>
              <a:rPr lang="tr-TR" sz="2000" i="1" dirty="0" smtClean="0">
                <a:latin typeface="Calibri" pitchFamily="34" charset="0"/>
              </a:rPr>
              <a:t>Eğitim kurumları , çocuğa toplumsal sorumluluk öğretir.</a:t>
            </a:r>
            <a:endParaRPr lang="tr-TR" sz="2000" i="1" dirty="0">
              <a:latin typeface="Calibri" pitchFamily="34" charset="0"/>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buNone/>
            </a:pPr>
            <a:r>
              <a:rPr lang="tr-TR" sz="2000" dirty="0" smtClean="0">
                <a:solidFill>
                  <a:srgbClr val="00B0F0"/>
                </a:solidFill>
                <a:latin typeface="Calibri" pitchFamily="34" charset="0"/>
              </a:rPr>
              <a:t>10. </a:t>
            </a:r>
            <a:r>
              <a:rPr lang="tr-TR" sz="2000" b="1" dirty="0" smtClean="0">
                <a:latin typeface="Calibri" pitchFamily="34" charset="0"/>
              </a:rPr>
              <a:t>Bilimsellik:</a:t>
            </a:r>
            <a:r>
              <a:rPr lang="tr-TR" sz="2000" dirty="0" smtClean="0">
                <a:latin typeface="Calibri" pitchFamily="34" charset="0"/>
              </a:rPr>
              <a:t> Her derece ve türdeki ders programları ve eğitim metotlarıyla ders araç ve gereçleri, bilimsel ve teknolojik esaslara ve yeniliklere, çevre ve ülke ihtiyaçlarına göre sürekli olarak geliştirilir.</a:t>
            </a:r>
          </a:p>
          <a:p>
            <a:pPr algn="just"/>
            <a:r>
              <a:rPr lang="tr-TR" sz="2000" dirty="0" smtClean="0">
                <a:latin typeface="Calibri" pitchFamily="34" charset="0"/>
              </a:rPr>
              <a:t>Eğitimde verimliliğin artırılması ve sürekli olarak gelişme ve yenileşmenin sağlanması bilimsel araştırma ve değerlendirmelere dayalı olarak yapılır. Bilgi ve teknoloji üretmek ve kültürümüzü geliştirmek amacıyla eğitim kurumları gereğince donatılıp güçlendirilir; bu yöndeki çalışmalar maddi ve manevi bakımdan teşvik edilir ve desteklenir.</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buNone/>
            </a:pPr>
            <a:r>
              <a:rPr lang="tr-TR" sz="2000" dirty="0" smtClean="0">
                <a:solidFill>
                  <a:srgbClr val="00B0F0"/>
                </a:solidFill>
                <a:latin typeface="Calibri" pitchFamily="34" charset="0"/>
              </a:rPr>
              <a:t>11. </a:t>
            </a:r>
            <a:r>
              <a:rPr lang="tr-TR" sz="2000" b="1" dirty="0" smtClean="0">
                <a:latin typeface="Calibri" pitchFamily="34" charset="0"/>
              </a:rPr>
              <a:t>Planlılık:</a:t>
            </a:r>
            <a:r>
              <a:rPr lang="tr-TR" sz="2000" dirty="0" smtClean="0">
                <a:latin typeface="Calibri" pitchFamily="34" charset="0"/>
              </a:rPr>
              <a:t> Milli eğitimin gelişmesi iktisadi, sosyal ve kültürel kalkınma hedeflerine uygun olarak eğitim- insan gücü- istihdam ilişkileri dikkate alınmak suretiyle, sanayileşme ve tarımda modernleşmede gerekli teknolojik gelişmeyi sağlayacak mesleki ve teknik eğitime ağırlık verecek biçimde planlanır ve gerçekleştirilir.</a:t>
            </a:r>
          </a:p>
          <a:p>
            <a:pPr algn="just"/>
            <a:r>
              <a:rPr lang="tr-TR" sz="2000" dirty="0" smtClean="0">
                <a:latin typeface="Calibri" pitchFamily="34" charset="0"/>
              </a:rPr>
              <a:t>Eğitim kurumlarının yer, personel, bina, tesis ve ekleri, donatım, araç ve kapasiteleri ile ilgili standartlar önceden saptanır ve kurumların bu standartlara göre yeterli büyüklükte kurulması ve verimli olarak işletilmesi sağlanır.</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buNone/>
            </a:pPr>
            <a:r>
              <a:rPr lang="tr-TR" sz="2000" dirty="0" smtClean="0">
                <a:solidFill>
                  <a:srgbClr val="00B0F0"/>
                </a:solidFill>
                <a:latin typeface="Calibri" pitchFamily="34" charset="0"/>
              </a:rPr>
              <a:t>12.</a:t>
            </a:r>
            <a:r>
              <a:rPr lang="tr-TR" sz="2000" b="1" dirty="0" smtClean="0">
                <a:latin typeface="Calibri" pitchFamily="34" charset="0"/>
              </a:rPr>
              <a:t>Karma eğitim</a:t>
            </a:r>
            <a:r>
              <a:rPr lang="tr-TR" sz="2000" dirty="0" smtClean="0">
                <a:latin typeface="Calibri" pitchFamily="34" charset="0"/>
              </a:rPr>
              <a:t>. Okullarda kız ve erkek karma eğitim yapılması esastır. Ancak eğitimin türüne, imkân ve zorunluluklara göre bazı okullar yalnızca kız veya yalnızca erkek öğrencilere ayrılabilir.</a:t>
            </a:r>
            <a:endParaRPr lang="tr-TR" sz="2000" dirty="0">
              <a:solidFill>
                <a:srgbClr val="00B0F0"/>
              </a:solidFill>
              <a:latin typeface="Calibri" pitchFamily="34" charset="0"/>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buNone/>
            </a:pPr>
            <a:r>
              <a:rPr lang="tr-TR" sz="2000" dirty="0" smtClean="0">
                <a:solidFill>
                  <a:srgbClr val="00B0F0"/>
                </a:solidFill>
                <a:latin typeface="Calibri" pitchFamily="34" charset="0"/>
              </a:rPr>
              <a:t>13. </a:t>
            </a:r>
            <a:r>
              <a:rPr lang="tr-TR" sz="2000" b="1" dirty="0" smtClean="0">
                <a:latin typeface="Calibri" pitchFamily="34" charset="0"/>
              </a:rPr>
              <a:t>Okul ile ailenin işbirliği:</a:t>
            </a:r>
            <a:r>
              <a:rPr lang="tr-TR" sz="2000" dirty="0" smtClean="0">
                <a:latin typeface="Calibri" pitchFamily="34" charset="0"/>
              </a:rPr>
              <a:t> Eğitim kurumlarının amaçlarını gerçekleştirmesinde katkıda bulunmak için okul ile aile işbirliği sağlanır. Bu maksatla okullarda Okul- Aile Birlikleri kurulur.</a:t>
            </a:r>
            <a:endParaRPr lang="tr-TR" sz="2000" dirty="0">
              <a:solidFill>
                <a:srgbClr val="00B0F0"/>
              </a:solidFill>
              <a:latin typeface="Calibri" pitchFamily="34" charset="0"/>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buNone/>
            </a:pPr>
            <a:r>
              <a:rPr lang="tr-TR" sz="2000" dirty="0" smtClean="0">
                <a:solidFill>
                  <a:srgbClr val="00B0F0"/>
                </a:solidFill>
                <a:latin typeface="Calibri" pitchFamily="34" charset="0"/>
              </a:rPr>
              <a:t>14. </a:t>
            </a:r>
            <a:r>
              <a:rPr lang="tr-TR" sz="2000" b="1" dirty="0" smtClean="0">
                <a:latin typeface="Calibri" pitchFamily="34" charset="0"/>
              </a:rPr>
              <a:t>Her yerde eğitim:</a:t>
            </a:r>
            <a:r>
              <a:rPr lang="tr-TR" sz="2000" dirty="0" smtClean="0">
                <a:latin typeface="Calibri" pitchFamily="34" charset="0"/>
              </a:rPr>
              <a:t> Milli eğitimin amaçları yalnız resmi ve özel eğitim kurumlarında değil, aynı zamanda evde, çevrede, işyerlerinde, her yerde ve her fırsatta gerçekleştirilmeye çalışılır. Resmi, özel ve gönüllü her kuruluşun eğitimle ilgili etkinlikleri milli eğitim amaçlarına uygunluğu bakımından Milli Eğitim Bakanlığının denetimini gerektirir.</a:t>
            </a:r>
            <a:endParaRPr lang="tr-TR" sz="2000" dirty="0">
              <a:solidFill>
                <a:srgbClr val="00B0F0"/>
              </a:solidFill>
              <a:latin typeface="Calibri" pitchFamily="34" charset="0"/>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dirty="0" smtClean="0">
                <a:latin typeface="Calibri" pitchFamily="34" charset="0"/>
              </a:rPr>
              <a:t>Öğretmenlik, Devletin eğitim, öğretim ve bununla ilgili yönetim görevlerini üzerine alan özel bir ihtisas mesleğidir. Öğretmenler bu görevlerini Türk Milli Eğitiminin amaçlarına ve temel ilkelerine uygun olarak ifa etmekle yükümlüdürler.</a:t>
            </a:r>
          </a:p>
          <a:p>
            <a:pPr algn="just"/>
            <a:r>
              <a:rPr lang="tr-TR" sz="2000" dirty="0" smtClean="0">
                <a:latin typeface="Calibri" pitchFamily="34" charset="0"/>
              </a:rPr>
              <a:t>Öğretmenlik mesleğine hazırlık genel kültür, özel alan eğitimi ve pedagojik formasyon ile sağlanır.</a:t>
            </a:r>
          </a:p>
          <a:p>
            <a:pPr algn="just"/>
            <a:r>
              <a:rPr lang="tr-TR" sz="2000" dirty="0" smtClean="0">
                <a:latin typeface="Calibri" pitchFamily="34" charset="0"/>
              </a:rPr>
              <a:t>Yukarıda belirtilen nitelikleri kazanabilmeleri için, hangi öğretim kademesinde olursa olsun, öğretmen adaylarının yüksek öğrenim görmelerinin sağlanması esastır. Bu öğrenim lisans öncesi, lisans ve lisans üstü seviyelerde yatay ve dikey geçişlere de imkan verecek biçimde düzenlenir.</a:t>
            </a:r>
          </a:p>
          <a:p>
            <a:pPr algn="just"/>
            <a:endParaRPr lang="tr-TR" sz="2000" dirty="0">
              <a:latin typeface="Calibri" pitchFamily="34" charset="0"/>
            </a:endParaRPr>
          </a:p>
        </p:txBody>
      </p:sp>
      <p:sp>
        <p:nvSpPr>
          <p:cNvPr id="3" name="2 Başlık"/>
          <p:cNvSpPr>
            <a:spLocks noGrp="1"/>
          </p:cNvSpPr>
          <p:nvPr>
            <p:ph type="title"/>
          </p:nvPr>
        </p:nvSpPr>
        <p:spPr/>
        <p:txBody>
          <a:bodyPr>
            <a:normAutofit/>
          </a:bodyPr>
          <a:lstStyle/>
          <a:p>
            <a:pPr algn="ctr"/>
            <a:r>
              <a:rPr lang="tr-TR" sz="2800" dirty="0" smtClean="0"/>
              <a:t>Milli Eğitim Temel Kanununa Göre Öğretmenlik</a:t>
            </a:r>
            <a:endParaRPr lang="tr-TR" sz="2800"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b="1" dirty="0" smtClean="0">
                <a:latin typeface="Calibri" pitchFamily="34" charset="0"/>
              </a:rPr>
              <a:t>Öğretmenlerin Nitelikleri ve Seçimi: </a:t>
            </a:r>
            <a:r>
              <a:rPr lang="tr-TR" sz="2000" dirty="0" smtClean="0">
                <a:latin typeface="Calibri" pitchFamily="34" charset="0"/>
              </a:rPr>
              <a:t>Öğretmen adaylarında genel kültür, özel alan eğitimi ve pedagojik formasyon bakımından aranacak nitelikler Milli Eğitim Bakanlığınca tespit olunur</a:t>
            </a:r>
            <a:r>
              <a:rPr lang="tr-TR" sz="2000" dirty="0" smtClean="0"/>
              <a:t>. </a:t>
            </a:r>
          </a:p>
          <a:p>
            <a:pPr algn="just"/>
            <a:r>
              <a:rPr lang="tr-TR" sz="2000" dirty="0" smtClean="0">
                <a:latin typeface="Calibri" pitchFamily="34" charset="0"/>
              </a:rPr>
              <a:t>Öğretmenler,öğretmen yetiştiren yükseköğretim kurumlarından ve bunlara denkliği kabul edilen yurtdışı yükseköğretim kurumlarından mezun olanlar arasından, Milli Eğitim Bakanlığınca seçilirler.</a:t>
            </a:r>
          </a:p>
          <a:p>
            <a:pPr algn="just"/>
            <a:r>
              <a:rPr lang="tr-TR" sz="2000" dirty="0" smtClean="0">
                <a:latin typeface="Calibri" pitchFamily="34" charset="0"/>
              </a:rPr>
              <a:t>Yüksek öğrenimleri sırasında pedagojik formasyon kazanmamış olanların ihtiyaç duyulan alanlarda, öğretmenliğe atanmaları halinde bu gibilerin adaylık dönemi içinde yetişmeleri için Milli Eğitim Bakanlığınca gerekli tedbirler alınır.</a:t>
            </a:r>
          </a:p>
          <a:p>
            <a:pPr algn="just"/>
            <a:r>
              <a:rPr lang="tr-TR" sz="2000" dirty="0" smtClean="0">
                <a:latin typeface="Calibri" pitchFamily="34" charset="0"/>
              </a:rPr>
              <a:t>Hangi derece ve türdeki eğitim, öğretim, teftiş ve yönetim görevlerine, hangi seviye ve alanda öğrenim görmüş olanların ne gibi şartlarla seçilebilecekleri yönetmelikle düzenlenir.</a:t>
            </a:r>
          </a:p>
          <a:p>
            <a:pPr algn="just"/>
            <a:endParaRPr lang="tr-TR" sz="2000" b="1" dirty="0">
              <a:latin typeface="Calibri" pitchFamily="34" charset="0"/>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b="1" dirty="0" smtClean="0">
                <a:latin typeface="Calibri" pitchFamily="34" charset="0"/>
              </a:rPr>
              <a:t>Öğretmenlerin Bölge Hizmetleri: </a:t>
            </a:r>
            <a:r>
              <a:rPr lang="tr-TR" sz="2000" dirty="0" smtClean="0">
                <a:latin typeface="Calibri" pitchFamily="34" charset="0"/>
              </a:rPr>
              <a:t>Öğretmenlikte yurdun çeşitli bölgelerinde görev yapmak esastır.</a:t>
            </a:r>
          </a:p>
          <a:p>
            <a:pPr algn="just"/>
            <a:r>
              <a:rPr lang="tr-TR" sz="2000" dirty="0" smtClean="0">
                <a:latin typeface="Calibri" pitchFamily="34" charset="0"/>
              </a:rPr>
              <a:t>Hizmet bölgeleri ve ihtiyaçlara göre bu bölgelerarası yer değiştirme esasları yönetmelikle düzenlenir.</a:t>
            </a:r>
          </a:p>
          <a:p>
            <a:pPr algn="just"/>
            <a:endParaRPr lang="tr-TR" sz="2000" b="1" dirty="0">
              <a:latin typeface="Calibri" pitchFamily="34" charset="0"/>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b="1" dirty="0" smtClean="0">
                <a:latin typeface="Calibri" pitchFamily="34" charset="0"/>
              </a:rPr>
              <a:t>Öğretmenlerin Hizmet İçi Yetiştirilmesi: </a:t>
            </a:r>
            <a:r>
              <a:rPr lang="tr-TR" sz="2000" dirty="0" smtClean="0">
                <a:latin typeface="Calibri" pitchFamily="34" charset="0"/>
              </a:rPr>
              <a:t>Öğretmenlerin daha üst öğrenim görmelerini sağlamak üzere yaz ve akşam okulları açılır veya hizmet içinde yetiştirilmeleri maksadıyla kurslar ve seminerler düzenlenir.</a:t>
            </a:r>
          </a:p>
          <a:p>
            <a:pPr algn="just"/>
            <a:r>
              <a:rPr lang="tr-TR" sz="2000" dirty="0" smtClean="0">
                <a:latin typeface="Calibri" pitchFamily="34" charset="0"/>
              </a:rPr>
              <a:t>Yaz ve akşam okulları öğretmen yetiştiren kurumlarca açılır; bunlara devam ederek yeterli krediyi dolduran öğretmenlere o kurumun belge veya diploması verilir.</a:t>
            </a:r>
          </a:p>
          <a:p>
            <a:pPr algn="just"/>
            <a:r>
              <a:rPr lang="tr-TR" sz="2000" dirty="0" smtClean="0">
                <a:latin typeface="Calibri" pitchFamily="34" charset="0"/>
              </a:rPr>
              <a:t>Milli Eğitim Bakanlığınca açılan kurs ve seminerlere devam edenlerden başarı sağlayanlara belge verilir. Bu belgelerin, öğretmenlerin atama, yükselme ve nakillerinde ne ölçüde ve nasıl değerlendirileceği yönetmelikle düzenlenir.</a:t>
            </a:r>
          </a:p>
          <a:p>
            <a:pPr algn="just"/>
            <a:endParaRPr lang="tr-TR" sz="2000" b="1" dirty="0">
              <a:latin typeface="Calibri" pitchFamily="34" charset="0"/>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000" b="1" dirty="0" smtClean="0">
                <a:latin typeface="Calibri" pitchFamily="34" charset="0"/>
              </a:rPr>
              <a:t>Yurt İçi ve Yurt Dışı Yetişme İmkanları: </a:t>
            </a:r>
            <a:r>
              <a:rPr lang="tr-TR" sz="2000" dirty="0" smtClean="0">
                <a:latin typeface="Calibri" pitchFamily="34" charset="0"/>
              </a:rPr>
              <a:t>Yurt içinde ve dışında daha üst öğrenim yapmak veya bilgi, görgü ve ihtisaslarını arttırmak isteyen öğretmenlerin belli şartlarla, aylıklı veya aylıksız izinli sayılmaları sağlanır; bu şartlar, milli eğitimin ihtiyaçları göz önünde tutularak, hazırlanacak yönetmelikle belirtilir.</a:t>
            </a:r>
          </a:p>
          <a:p>
            <a:pPr algn="just"/>
            <a:endParaRPr lang="tr-TR" sz="2000" b="1" dirty="0">
              <a:latin typeface="Calibri"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1836</TotalTime>
  <Words>11667</Words>
  <Application>Microsoft Office PowerPoint</Application>
  <PresentationFormat>Ekran Gösterisi (4:3)</PresentationFormat>
  <Paragraphs>1056</Paragraphs>
  <Slides>206</Slides>
  <Notes>0</Notes>
  <HiddenSlides>0</HiddenSlides>
  <MMClips>0</MMClips>
  <ScaleCrop>false</ScaleCrop>
  <HeadingPairs>
    <vt:vector size="4" baseType="variant">
      <vt:variant>
        <vt:lpstr>Tema</vt:lpstr>
      </vt:variant>
      <vt:variant>
        <vt:i4>1</vt:i4>
      </vt:variant>
      <vt:variant>
        <vt:lpstr>Slayt Başlıkları</vt:lpstr>
      </vt:variant>
      <vt:variant>
        <vt:i4>206</vt:i4>
      </vt:variant>
    </vt:vector>
  </HeadingPairs>
  <TitlesOfParts>
    <vt:vector size="207" baseType="lpstr">
      <vt:lpstr>Kalabalık</vt:lpstr>
      <vt:lpstr>5. BÖLÜM   Eğitimin Toplumsal Temelleri  EDS-101   Tülay KAYA   </vt:lpstr>
      <vt:lpstr>GİRİŞ</vt:lpstr>
      <vt:lpstr>Slayt 3</vt:lpstr>
      <vt:lpstr>Slayt 4</vt:lpstr>
      <vt:lpstr>Slayt 5</vt:lpstr>
      <vt:lpstr>Sosyoloji Nedir?</vt:lpstr>
      <vt:lpstr>Slayt 7</vt:lpstr>
      <vt:lpstr>Slayt 8</vt:lpstr>
      <vt:lpstr>Slayt 9</vt:lpstr>
      <vt:lpstr>Toplumsal Sosyalleşme ve Toplum</vt:lpstr>
      <vt:lpstr>Slayt 11</vt:lpstr>
      <vt:lpstr>Slayt 12</vt:lpstr>
      <vt:lpstr>Slayt 13</vt:lpstr>
      <vt:lpstr>Eğitimin Toplumsal Kaynağı</vt:lpstr>
      <vt:lpstr>Toplumsal Kurum (Okul)</vt:lpstr>
      <vt:lpstr>Eğitim Sosyolojisinin Amacı ve Alanı</vt:lpstr>
      <vt:lpstr>Toplumsal Temel Olarak Eğitim Toplum İlişkisi</vt:lpstr>
      <vt:lpstr>Temel Toplumsal Kurumlar ve Eğitim</vt:lpstr>
      <vt:lpstr>HUKUK KURUMU VE EĞİTİM</vt:lpstr>
      <vt:lpstr>Slayt 20</vt:lpstr>
      <vt:lpstr>Slayt 21</vt:lpstr>
      <vt:lpstr>Slayt 22</vt:lpstr>
      <vt:lpstr>Slayt 23</vt:lpstr>
      <vt:lpstr>EKONOMİ KURUMU VE EĞİTİM</vt:lpstr>
      <vt:lpstr>Slayt 25</vt:lpstr>
      <vt:lpstr>POLİTİKA KURUMU VE EĞİTİM</vt:lpstr>
      <vt:lpstr>Slayt 27</vt:lpstr>
      <vt:lpstr>Slayt 28</vt:lpstr>
      <vt:lpstr>Slayt 29</vt:lpstr>
      <vt:lpstr>DİN KURUMU VE EĞİTİM</vt:lpstr>
      <vt:lpstr>Toplumsal Temel olarak Kültür ve Eğitim</vt:lpstr>
      <vt:lpstr>Slayt 32</vt:lpstr>
      <vt:lpstr>Slayt 33</vt:lpstr>
      <vt:lpstr>Slayt 34</vt:lpstr>
      <vt:lpstr>Slayt 35</vt:lpstr>
      <vt:lpstr>Slayt 36</vt:lpstr>
      <vt:lpstr>Eğitimin Üretime Katkısı</vt:lpstr>
      <vt:lpstr>Slayt 38</vt:lpstr>
      <vt:lpstr>Eğitimin Maliyeti</vt:lpstr>
      <vt:lpstr>Eğitim Harcamaları</vt:lpstr>
      <vt:lpstr>Eğitim harcamaları hem yatırım hem tüketim özelliği taşır. Öyleyse;</vt:lpstr>
      <vt:lpstr>Eğitim Hizmetinin Yerine Getirilmesi için Gerekli Finansman Kaynakları</vt:lpstr>
      <vt:lpstr>Slayt 43</vt:lpstr>
      <vt:lpstr>Eğitim Talebinin Unsurları</vt:lpstr>
      <vt:lpstr>Eğitim talebine kişilerin yeterli gelire sahip olması dışında  aşağıdaki etkenlerde etki eder:</vt:lpstr>
      <vt:lpstr>Eğitim Arzının Unsurları</vt:lpstr>
      <vt:lpstr>Slayt 47</vt:lpstr>
      <vt:lpstr>EĞİTİMİN HUSUKSAL TEMELLERİ</vt:lpstr>
      <vt:lpstr>Slayt 49</vt:lpstr>
      <vt:lpstr>Slayt 50</vt:lpstr>
      <vt:lpstr>Slayt 51</vt:lpstr>
      <vt:lpstr>Slayt 52</vt:lpstr>
      <vt:lpstr>Slayt 53</vt:lpstr>
      <vt:lpstr>Eğitimde özgürlüğün amacı;</vt:lpstr>
      <vt:lpstr>Eğitimin siyasal işlevi:</vt:lpstr>
      <vt:lpstr>Slayt 56</vt:lpstr>
      <vt:lpstr>Eğitimin Yasal Dayanağı</vt:lpstr>
      <vt:lpstr>Slayt 58</vt:lpstr>
      <vt:lpstr>Anayasa</vt:lpstr>
      <vt:lpstr>Kanun</vt:lpstr>
      <vt:lpstr>Tüzükler</vt:lpstr>
      <vt:lpstr>Yönetmelikler</vt:lpstr>
      <vt:lpstr>Kararnameler</vt:lpstr>
      <vt:lpstr>Yönergeler</vt:lpstr>
      <vt:lpstr>Genelgeler</vt:lpstr>
      <vt:lpstr>Kalkınma Planları</vt:lpstr>
      <vt:lpstr>Eğitim Kurulları</vt:lpstr>
      <vt:lpstr>Milli Eğitim Şûrası</vt:lpstr>
      <vt:lpstr>Yüksek Öğretim Kurulu </vt:lpstr>
      <vt:lpstr>Slayt 70</vt:lpstr>
      <vt:lpstr>Mesleki ve Teknik Öğretim Yüksek Danışma Kurulu</vt:lpstr>
      <vt:lpstr>Türk Dili Yüksek Danışma Kurulu</vt:lpstr>
      <vt:lpstr>Milli Eğitim Temel Kanununa Göre Eğitimin Amaçları ve Temel İlkeleri</vt:lpstr>
      <vt:lpstr>Türk Milli Eğitim Temel Kanunu</vt:lpstr>
      <vt:lpstr>Slayt 75</vt:lpstr>
      <vt:lpstr>Türk Milli Eğitimin Genel Amaçları</vt:lpstr>
      <vt:lpstr>Slayt 77</vt:lpstr>
      <vt:lpstr>Slayt 78</vt:lpstr>
      <vt:lpstr>Slayt 79</vt:lpstr>
      <vt:lpstr>Özel Amaçları</vt:lpstr>
      <vt:lpstr>Türk Milli Eğitimi’nin Temel İlkeleri</vt:lpstr>
      <vt:lpstr>Slayt 82</vt:lpstr>
      <vt:lpstr>Slayt 83</vt:lpstr>
      <vt:lpstr>Slayt 84</vt:lpstr>
      <vt:lpstr>Slayt 85</vt:lpstr>
      <vt:lpstr>Slayt 86</vt:lpstr>
      <vt:lpstr>Slayt 87</vt:lpstr>
      <vt:lpstr>Slayt 88</vt:lpstr>
      <vt:lpstr>Slayt 89</vt:lpstr>
      <vt:lpstr>Slayt 90</vt:lpstr>
      <vt:lpstr>Slayt 91</vt:lpstr>
      <vt:lpstr>Slayt 92</vt:lpstr>
      <vt:lpstr>Slayt 93</vt:lpstr>
      <vt:lpstr>Slayt 94</vt:lpstr>
      <vt:lpstr>Milli Eğitim Temel Kanununa Göre Öğretmenlik</vt:lpstr>
      <vt:lpstr>Slayt 96</vt:lpstr>
      <vt:lpstr>Slayt 97</vt:lpstr>
      <vt:lpstr>Slayt 98</vt:lpstr>
      <vt:lpstr>Slayt 99</vt:lpstr>
      <vt:lpstr>Slayt 100</vt:lpstr>
      <vt:lpstr>Slayt 101</vt:lpstr>
      <vt:lpstr>Bilgi Edinme Yolları</vt:lpstr>
      <vt:lpstr>Bireysel yaşantılar</vt:lpstr>
      <vt:lpstr>Otorite</vt:lpstr>
      <vt:lpstr>Tümdengelim</vt:lpstr>
      <vt:lpstr>Tümevarım</vt:lpstr>
      <vt:lpstr>Bilim</vt:lpstr>
      <vt:lpstr>Slayt 108</vt:lpstr>
      <vt:lpstr>Slayt 109</vt:lpstr>
      <vt:lpstr>Bilimin özellikleri</vt:lpstr>
      <vt:lpstr>Slayt 111</vt:lpstr>
      <vt:lpstr>Bilimsel Yöntemin Aşamaları</vt:lpstr>
      <vt:lpstr>Problemin Fark Edilmesi</vt:lpstr>
      <vt:lpstr>Problemin Tanımlanması</vt:lpstr>
      <vt:lpstr>Problem için olası çözüm yollarının (denencelerin/hipotezlerin) yazılması</vt:lpstr>
      <vt:lpstr>Olası çözümleri doğrulayacak gözlem ve deneylerin neler olduğunun saptanması</vt:lpstr>
      <vt:lpstr>Denencelerin test edilmesi</vt:lpstr>
      <vt:lpstr>Bilimsel Araştırma Türleri</vt:lpstr>
      <vt:lpstr>Temel Araştırmalar</vt:lpstr>
      <vt:lpstr>Uygulamalı Araştırmalar</vt:lpstr>
      <vt:lpstr>Laboratuar Araştırmaları</vt:lpstr>
      <vt:lpstr>Saha Araştırmaları</vt:lpstr>
      <vt:lpstr>Tarihsel Araştırmalar</vt:lpstr>
      <vt:lpstr>Betimsel Araştırmalar</vt:lpstr>
      <vt:lpstr>Deneysel Araştırmalar</vt:lpstr>
      <vt:lpstr>Araştırma Değişkenlerinin Gruplanması</vt:lpstr>
      <vt:lpstr>Slayt 127</vt:lpstr>
      <vt:lpstr>Slayt 128</vt:lpstr>
      <vt:lpstr>Denencenin Özellikleri</vt:lpstr>
      <vt:lpstr>Araştırma Deseni</vt:lpstr>
      <vt:lpstr>Deneysel Olan Araştırmalar</vt:lpstr>
      <vt:lpstr>Slayt 132</vt:lpstr>
      <vt:lpstr>Öntest-Sontest Kontrol Gruplu Desen</vt:lpstr>
      <vt:lpstr>Sontest Kontrol Gruplu Desen</vt:lpstr>
      <vt:lpstr>Solomon Dört Grup Deseni</vt:lpstr>
      <vt:lpstr>Deneysel Olmayan Desenler </vt:lpstr>
      <vt:lpstr>İç Geçerlilik ve Dış Geçerliliği Etkileyen Etmenler</vt:lpstr>
      <vt:lpstr>İç Geçerliliği Etkileyen Etmenler</vt:lpstr>
      <vt:lpstr>Dış Geçerliliği Etkileyen Etmenler</vt:lpstr>
      <vt:lpstr>İç ve Dış Geçerliliği Kontrol Yöntemleri</vt:lpstr>
      <vt:lpstr>Araştırmalarda Bölümler</vt:lpstr>
      <vt:lpstr>Slayt 142</vt:lpstr>
      <vt:lpstr>Slayt 143</vt:lpstr>
      <vt:lpstr>Slayt 144</vt:lpstr>
      <vt:lpstr>Slayt 145</vt:lpstr>
      <vt:lpstr>Eğitimin İşlevleri</vt:lpstr>
      <vt:lpstr>Eğitimin Birey Bakımından İşlevleri/     Toplum Bakımından Eğitimin         İşlevleri</vt:lpstr>
      <vt:lpstr>Slayt 148</vt:lpstr>
      <vt:lpstr>Eğitim Sisteminin En Alt Birimi Okul</vt:lpstr>
      <vt:lpstr>Slayt 150</vt:lpstr>
      <vt:lpstr>Slayt 151</vt:lpstr>
      <vt:lpstr>Okulun Ögeleri</vt:lpstr>
      <vt:lpstr>Toplumsal Açık Bir İşlev Olarak Eğitimin Açık İşlevleri</vt:lpstr>
      <vt:lpstr>Toplumsal Açık Bir Sistem Olarak Eğitimin Gizli İşlevleri</vt:lpstr>
      <vt:lpstr>Küreselleşmenin (Değişimin) Eğitim Üzerindeki Etkisi</vt:lpstr>
      <vt:lpstr>Slayt 156</vt:lpstr>
      <vt:lpstr>Slayt 157</vt:lpstr>
      <vt:lpstr>Slayt 158</vt:lpstr>
      <vt:lpstr>Slayt 159</vt:lpstr>
      <vt:lpstr>Küreselleşme ve Eğitim</vt:lpstr>
      <vt:lpstr>Slayt 161</vt:lpstr>
      <vt:lpstr>Slayt 162</vt:lpstr>
      <vt:lpstr>Slayt 163</vt:lpstr>
      <vt:lpstr>Slayt 164</vt:lpstr>
      <vt:lpstr>EĞİTİM SİSTEMİNİN YAPISI</vt:lpstr>
      <vt:lpstr>Slayt 166</vt:lpstr>
      <vt:lpstr>Slayt 167</vt:lpstr>
      <vt:lpstr>Slayt 168</vt:lpstr>
      <vt:lpstr>Lise Türü Öğrenci ve Öğretmen Sayıları (2010-2011)</vt:lpstr>
      <vt:lpstr>Sağlık Okulları, Öğrenci ve Öğretmen Sayıları (2010-2011)</vt:lpstr>
      <vt:lpstr>Din Öğretimi Okullarında Okul, Öğrenci ve Öğretmen Sayıları (2010-2011)</vt:lpstr>
      <vt:lpstr>Özel Eğitim Okullarında Okul, Öğrenci ve Öğretmen Sayıları (2010-2011)</vt:lpstr>
      <vt:lpstr>Slayt 173</vt:lpstr>
      <vt:lpstr>Giriş </vt:lpstr>
      <vt:lpstr>Slayt 175</vt:lpstr>
      <vt:lpstr>Slayt 176</vt:lpstr>
      <vt:lpstr>Fark Yaratan Öğretmen ve Rolü</vt:lpstr>
      <vt:lpstr>Öğretme (İşi) ve Öğretmen</vt:lpstr>
      <vt:lpstr>Slayt 179</vt:lpstr>
      <vt:lpstr>Yaratıcılık ve Öğretmen</vt:lpstr>
      <vt:lpstr>Slayt 181</vt:lpstr>
      <vt:lpstr>Slayt 182</vt:lpstr>
      <vt:lpstr>Yaratıcılığın nasıl gelişeceğine ilişkin ip uçları</vt:lpstr>
      <vt:lpstr>Oyun ve Öğretmen</vt:lpstr>
      <vt:lpstr>Okulöncesi ve İlköğretimdeki öğretmenlerin derslerinde oyunu kullanmalarının yararları</vt:lpstr>
      <vt:lpstr>Hayal Kur(dur)mak ve Öğretmen</vt:lpstr>
      <vt:lpstr>Slayt 187</vt:lpstr>
      <vt:lpstr>Disiplin ve Öğretmen</vt:lpstr>
      <vt:lpstr>Slayt 189</vt:lpstr>
      <vt:lpstr>Güler Yüzlü Ciddiyet</vt:lpstr>
      <vt:lpstr>İletişim ve Öğretmen</vt:lpstr>
      <vt:lpstr>İletişim engelleri nelerdir?</vt:lpstr>
      <vt:lpstr>İletişimi kolaylaştıran etkenler nelerdir?</vt:lpstr>
      <vt:lpstr>Öğrencilere Göre İyi Öğretmen </vt:lpstr>
      <vt:lpstr>Slayt 195</vt:lpstr>
      <vt:lpstr>Slayt 196</vt:lpstr>
      <vt:lpstr>Slayt 197</vt:lpstr>
      <vt:lpstr>Öğrencilere Göre Kötü Öğretmen</vt:lpstr>
      <vt:lpstr>Etkili Öğretmenlik için Bazı İpuçları</vt:lpstr>
      <vt:lpstr>Slayt 200</vt:lpstr>
      <vt:lpstr>Atatürk ve Öğretmenlik</vt:lpstr>
      <vt:lpstr>Slayt 202</vt:lpstr>
      <vt:lpstr>Öğretmen Andı</vt:lpstr>
      <vt:lpstr>Öğretmenlerin Sorumlulukları</vt:lpstr>
      <vt:lpstr>Öğretmenlerin Hakları</vt:lpstr>
      <vt:lpstr>Eğitme- Öğretme Yeterlilikleri Kapsamında Belirlenen Ana ve Alt Yeterlilikler Aşağıda Verilmiştir.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BÖLÜM   Eğitimin Toplumsal Temelleri  EDS-101   Tülay KAYA</dc:title>
  <dc:creator>Tülay</dc:creator>
  <cp:lastModifiedBy>Tülay</cp:lastModifiedBy>
  <cp:revision>193</cp:revision>
  <dcterms:created xsi:type="dcterms:W3CDTF">2013-11-27T19:18:28Z</dcterms:created>
  <dcterms:modified xsi:type="dcterms:W3CDTF">2013-12-26T09:26:47Z</dcterms:modified>
</cp:coreProperties>
</file>